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96"/>
  </p:notesMasterIdLst>
  <p:sldIdLst>
    <p:sldId id="256" r:id="rId4"/>
    <p:sldId id="265" r:id="rId5"/>
    <p:sldId id="266" r:id="rId6"/>
    <p:sldId id="259" r:id="rId7"/>
    <p:sldId id="258" r:id="rId8"/>
    <p:sldId id="260" r:id="rId9"/>
    <p:sldId id="261" r:id="rId10"/>
    <p:sldId id="262" r:id="rId11"/>
    <p:sldId id="263" r:id="rId12"/>
    <p:sldId id="264"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6" r:id="rId44"/>
    <p:sldId id="308" r:id="rId45"/>
    <p:sldId id="309" r:id="rId46"/>
    <p:sldId id="298" r:id="rId47"/>
    <p:sldId id="299" r:id="rId48"/>
    <p:sldId id="300" r:id="rId49"/>
    <p:sldId id="276" r:id="rId50"/>
    <p:sldId id="301" r:id="rId51"/>
    <p:sldId id="302" r:id="rId52"/>
    <p:sldId id="305" r:id="rId53"/>
    <p:sldId id="303" r:id="rId54"/>
    <p:sldId id="310" r:id="rId55"/>
    <p:sldId id="311" r:id="rId56"/>
    <p:sldId id="312" r:id="rId57"/>
    <p:sldId id="313" r:id="rId58"/>
    <p:sldId id="314" r:id="rId59"/>
    <p:sldId id="315" r:id="rId60"/>
    <p:sldId id="317" r:id="rId61"/>
    <p:sldId id="318" r:id="rId62"/>
    <p:sldId id="316"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3" r:id="rId76"/>
    <p:sldId id="334" r:id="rId77"/>
    <p:sldId id="335" r:id="rId78"/>
    <p:sldId id="336" r:id="rId79"/>
    <p:sldId id="337" r:id="rId80"/>
    <p:sldId id="338" r:id="rId81"/>
    <p:sldId id="344" r:id="rId82"/>
    <p:sldId id="340" r:id="rId83"/>
    <p:sldId id="345" r:id="rId84"/>
    <p:sldId id="342" r:id="rId85"/>
    <p:sldId id="343" r:id="rId86"/>
    <p:sldId id="346" r:id="rId87"/>
    <p:sldId id="348" r:id="rId88"/>
    <p:sldId id="349" r:id="rId89"/>
    <p:sldId id="350" r:id="rId90"/>
    <p:sldId id="351" r:id="rId91"/>
    <p:sldId id="352" r:id="rId92"/>
    <p:sldId id="353" r:id="rId93"/>
    <p:sldId id="354" r:id="rId94"/>
    <p:sldId id="355"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2" autoAdjust="0"/>
    <p:restoredTop sz="94660"/>
  </p:normalViewPr>
  <p:slideViewPr>
    <p:cSldViewPr snapToGrid="0">
      <p:cViewPr varScale="1">
        <p:scale>
          <a:sx n="100" d="100"/>
          <a:sy n="100" d="100"/>
        </p:scale>
        <p:origin x="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e545070a7abbe150/MSRA/MSRA%20Project/MSRA%20Experiment%20Result/LLM%20Benchmark%20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e545070a7abbe150/MSRA/MSRA%20Project/MSRA%20Experiment%20Result/LLM%20Benchmark%20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e545070a7abbe150/MSRA/MSRA%20Project/MSRA%20Experiment%20Result/LLM%20Benchmark%20Resul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e545070a7abbe150/MSRA/MSRA%20Project/MSRA%20LLM%20Deployment/llama.cpp%20speculative%20sampling%20K%20valu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e545070a7abbe150/MSRA/MSRA%20Project/MSRA%20LLM%20Deployment/llama.cpp%20speculative%20sampling%20K%20valu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'[LLM Benchmark Result.xlsx]Sheet1'!$A$8</c:f>
              <c:strCache>
                <c:ptCount val="1"/>
                <c:pt idx="0">
                  <c:v>llama-7B</c:v>
                </c:pt>
              </c:strCache>
            </c:strRef>
          </c:tx>
          <c:spPr>
            <a:solidFill>
              <a:schemeClr val="accent1"/>
            </a:solidFill>
            <a:ln>
              <a:noFill/>
            </a:ln>
            <a:effectLst/>
          </c:spPr>
          <c:invertIfNegative val="0"/>
          <c:cat>
            <c:multiLvlStrRef>
              <c:f>'[LLM Benchmark Result.xlsx]Sheet1'!$B$6:$H$7</c:f>
              <c:multiLvlStrCache>
                <c:ptCount val="7"/>
                <c:lvl>
                  <c:pt idx="0">
                    <c:v>BoolQ</c:v>
                  </c:pt>
                  <c:pt idx="1">
                    <c:v>TruthfulQA</c:v>
                  </c:pt>
                  <c:pt idx="2">
                    <c:v>TriviaQA</c:v>
                  </c:pt>
                  <c:pt idx="3">
                    <c:v>PIQA</c:v>
                  </c:pt>
                  <c:pt idx="4">
                    <c:v>OpenBookQA</c:v>
                  </c:pt>
                  <c:pt idx="5">
                    <c:v>HellaSwag</c:v>
                  </c:pt>
                  <c:pt idx="6">
                    <c:v>MMLU</c:v>
                  </c:pt>
                </c:lvl>
                <c:lvl>
                  <c:pt idx="0">
                    <c:v>Summarization/Reading Comprehension</c:v>
                  </c:pt>
                  <c:pt idx="1">
                    <c:v>Question Answering</c:v>
                  </c:pt>
                  <c:pt idx="3">
                    <c:v>Common Sense Reasoning</c:v>
                  </c:pt>
                  <c:pt idx="6">
                    <c:v>Comprehensive</c:v>
                  </c:pt>
                </c:lvl>
              </c:multiLvlStrCache>
            </c:multiLvlStrRef>
          </c:cat>
          <c:val>
            <c:numRef>
              <c:f>'[LLM Benchmark Result.xlsx]Sheet1'!$B$8:$H$8</c:f>
              <c:numCache>
                <c:formatCode>General</c:formatCode>
                <c:ptCount val="7"/>
                <c:pt idx="0">
                  <c:v>75.099999999999994</c:v>
                </c:pt>
                <c:pt idx="1">
                  <c:v>34.07</c:v>
                </c:pt>
                <c:pt idx="2">
                  <c:v>50.06</c:v>
                </c:pt>
                <c:pt idx="3">
                  <c:v>79.16</c:v>
                </c:pt>
                <c:pt idx="4">
                  <c:v>44.4</c:v>
                </c:pt>
                <c:pt idx="5">
                  <c:v>77.819999999999993</c:v>
                </c:pt>
                <c:pt idx="6">
                  <c:v>35.71</c:v>
                </c:pt>
              </c:numCache>
            </c:numRef>
          </c:val>
          <c:extLst>
            <c:ext xmlns:c16="http://schemas.microsoft.com/office/drawing/2014/chart" uri="{C3380CC4-5D6E-409C-BE32-E72D297353CC}">
              <c16:uniqueId val="{00000000-4082-4D1A-8B83-718D8E9D6AB8}"/>
            </c:ext>
          </c:extLst>
        </c:ser>
        <c:ser>
          <c:idx val="1"/>
          <c:order val="1"/>
          <c:tx>
            <c:strRef>
              <c:f>'[LLM Benchmark Result.xlsx]Sheet1'!$A$9</c:f>
              <c:strCache>
                <c:ptCount val="1"/>
                <c:pt idx="0">
                  <c:v>Alpaca-7B</c:v>
                </c:pt>
              </c:strCache>
            </c:strRef>
          </c:tx>
          <c:spPr>
            <a:solidFill>
              <a:schemeClr val="accent2"/>
            </a:solidFill>
            <a:ln>
              <a:noFill/>
            </a:ln>
            <a:effectLst/>
          </c:spPr>
          <c:invertIfNegative val="0"/>
          <c:cat>
            <c:multiLvlStrRef>
              <c:f>'[LLM Benchmark Result.xlsx]Sheet1'!$B$6:$H$7</c:f>
              <c:multiLvlStrCache>
                <c:ptCount val="7"/>
                <c:lvl>
                  <c:pt idx="0">
                    <c:v>BoolQ</c:v>
                  </c:pt>
                  <c:pt idx="1">
                    <c:v>TruthfulQA</c:v>
                  </c:pt>
                  <c:pt idx="2">
                    <c:v>TriviaQA</c:v>
                  </c:pt>
                  <c:pt idx="3">
                    <c:v>PIQA</c:v>
                  </c:pt>
                  <c:pt idx="4">
                    <c:v>OpenBookQA</c:v>
                  </c:pt>
                  <c:pt idx="5">
                    <c:v>HellaSwag</c:v>
                  </c:pt>
                  <c:pt idx="6">
                    <c:v>MMLU</c:v>
                  </c:pt>
                </c:lvl>
                <c:lvl>
                  <c:pt idx="0">
                    <c:v>Summarization/Reading Comprehension</c:v>
                  </c:pt>
                  <c:pt idx="1">
                    <c:v>Question Answering</c:v>
                  </c:pt>
                  <c:pt idx="3">
                    <c:v>Common Sense Reasoning</c:v>
                  </c:pt>
                  <c:pt idx="6">
                    <c:v>Comprehensive</c:v>
                  </c:pt>
                </c:lvl>
              </c:multiLvlStrCache>
            </c:multiLvlStrRef>
          </c:cat>
          <c:val>
            <c:numRef>
              <c:f>'[LLM Benchmark Result.xlsx]Sheet1'!$B$9:$H$9</c:f>
              <c:numCache>
                <c:formatCode>General</c:formatCode>
                <c:ptCount val="7"/>
                <c:pt idx="0">
                  <c:v>80</c:v>
                </c:pt>
                <c:pt idx="1">
                  <c:v>38.909999999999997</c:v>
                </c:pt>
                <c:pt idx="2">
                  <c:v>52.27</c:v>
                </c:pt>
                <c:pt idx="3">
                  <c:v>78.94</c:v>
                </c:pt>
                <c:pt idx="4">
                  <c:v>45.8</c:v>
                </c:pt>
                <c:pt idx="5">
                  <c:v>75.709999999999994</c:v>
                </c:pt>
                <c:pt idx="6">
                  <c:v>38.56</c:v>
                </c:pt>
              </c:numCache>
            </c:numRef>
          </c:val>
          <c:extLst>
            <c:ext xmlns:c16="http://schemas.microsoft.com/office/drawing/2014/chart" uri="{C3380CC4-5D6E-409C-BE32-E72D297353CC}">
              <c16:uniqueId val="{00000001-4082-4D1A-8B83-718D8E9D6AB8}"/>
            </c:ext>
          </c:extLst>
        </c:ser>
        <c:ser>
          <c:idx val="2"/>
          <c:order val="2"/>
          <c:tx>
            <c:strRef>
              <c:f>'[LLM Benchmark Result.xlsx]Sheet1'!$A$10</c:f>
              <c:strCache>
                <c:ptCount val="1"/>
                <c:pt idx="0">
                  <c:v>Alpaca-LoRA 7B</c:v>
                </c:pt>
              </c:strCache>
            </c:strRef>
          </c:tx>
          <c:spPr>
            <a:solidFill>
              <a:schemeClr val="accent3"/>
            </a:solidFill>
            <a:ln>
              <a:noFill/>
            </a:ln>
            <a:effectLst/>
          </c:spPr>
          <c:invertIfNegative val="0"/>
          <c:cat>
            <c:multiLvlStrRef>
              <c:f>'[LLM Benchmark Result.xlsx]Sheet1'!$B$6:$H$7</c:f>
              <c:multiLvlStrCache>
                <c:ptCount val="7"/>
                <c:lvl>
                  <c:pt idx="0">
                    <c:v>BoolQ</c:v>
                  </c:pt>
                  <c:pt idx="1">
                    <c:v>TruthfulQA</c:v>
                  </c:pt>
                  <c:pt idx="2">
                    <c:v>TriviaQA</c:v>
                  </c:pt>
                  <c:pt idx="3">
                    <c:v>PIQA</c:v>
                  </c:pt>
                  <c:pt idx="4">
                    <c:v>OpenBookQA</c:v>
                  </c:pt>
                  <c:pt idx="5">
                    <c:v>HellaSwag</c:v>
                  </c:pt>
                  <c:pt idx="6">
                    <c:v>MMLU</c:v>
                  </c:pt>
                </c:lvl>
                <c:lvl>
                  <c:pt idx="0">
                    <c:v>Summarization/Reading Comprehension</c:v>
                  </c:pt>
                  <c:pt idx="1">
                    <c:v>Question Answering</c:v>
                  </c:pt>
                  <c:pt idx="3">
                    <c:v>Common Sense Reasoning</c:v>
                  </c:pt>
                  <c:pt idx="6">
                    <c:v>Comprehensive</c:v>
                  </c:pt>
                </c:lvl>
              </c:multiLvlStrCache>
            </c:multiLvlStrRef>
          </c:cat>
          <c:val>
            <c:numRef>
              <c:f>'[LLM Benchmark Result.xlsx]Sheet1'!$B$10:$H$10</c:f>
              <c:numCache>
                <c:formatCode>General</c:formatCode>
                <c:ptCount val="7"/>
                <c:pt idx="0">
                  <c:v>78.56</c:v>
                </c:pt>
                <c:pt idx="1">
                  <c:v>44.37</c:v>
                </c:pt>
                <c:pt idx="2">
                  <c:v>51.79</c:v>
                </c:pt>
                <c:pt idx="3">
                  <c:v>80.5</c:v>
                </c:pt>
                <c:pt idx="4">
                  <c:v>45.4</c:v>
                </c:pt>
                <c:pt idx="5">
                  <c:v>78.08</c:v>
                </c:pt>
                <c:pt idx="6">
                  <c:v>39.26</c:v>
                </c:pt>
              </c:numCache>
            </c:numRef>
          </c:val>
          <c:extLst>
            <c:ext xmlns:c16="http://schemas.microsoft.com/office/drawing/2014/chart" uri="{C3380CC4-5D6E-409C-BE32-E72D297353CC}">
              <c16:uniqueId val="{00000002-4082-4D1A-8B83-718D8E9D6AB8}"/>
            </c:ext>
          </c:extLst>
        </c:ser>
        <c:ser>
          <c:idx val="3"/>
          <c:order val="3"/>
          <c:tx>
            <c:strRef>
              <c:f>'[LLM Benchmark Result.xlsx]Sheet1'!$A$11</c:f>
              <c:strCache>
                <c:ptCount val="1"/>
                <c:pt idx="0">
                  <c:v>Vicuna 7B (Full Fine Tuning)</c:v>
                </c:pt>
              </c:strCache>
            </c:strRef>
          </c:tx>
          <c:spPr>
            <a:solidFill>
              <a:schemeClr val="accent4"/>
            </a:solidFill>
            <a:ln>
              <a:noFill/>
            </a:ln>
            <a:effectLst/>
          </c:spPr>
          <c:invertIfNegative val="0"/>
          <c:cat>
            <c:multiLvlStrRef>
              <c:f>'[LLM Benchmark Result.xlsx]Sheet1'!$B$6:$H$7</c:f>
              <c:multiLvlStrCache>
                <c:ptCount val="7"/>
                <c:lvl>
                  <c:pt idx="0">
                    <c:v>BoolQ</c:v>
                  </c:pt>
                  <c:pt idx="1">
                    <c:v>TruthfulQA</c:v>
                  </c:pt>
                  <c:pt idx="2">
                    <c:v>TriviaQA</c:v>
                  </c:pt>
                  <c:pt idx="3">
                    <c:v>PIQA</c:v>
                  </c:pt>
                  <c:pt idx="4">
                    <c:v>OpenBookQA</c:v>
                  </c:pt>
                  <c:pt idx="5">
                    <c:v>HellaSwag</c:v>
                  </c:pt>
                  <c:pt idx="6">
                    <c:v>MMLU</c:v>
                  </c:pt>
                </c:lvl>
                <c:lvl>
                  <c:pt idx="0">
                    <c:v>Summarization/Reading Comprehension</c:v>
                  </c:pt>
                  <c:pt idx="1">
                    <c:v>Question Answering</c:v>
                  </c:pt>
                  <c:pt idx="3">
                    <c:v>Common Sense Reasoning</c:v>
                  </c:pt>
                  <c:pt idx="6">
                    <c:v>Comprehensive</c:v>
                  </c:pt>
                </c:lvl>
              </c:multiLvlStrCache>
            </c:multiLvlStrRef>
          </c:cat>
          <c:val>
            <c:numRef>
              <c:f>'[LLM Benchmark Result.xlsx]Sheet1'!$B$11:$H$11</c:f>
              <c:numCache>
                <c:formatCode>General</c:formatCode>
                <c:ptCount val="7"/>
                <c:pt idx="0">
                  <c:v>78.290000000000006</c:v>
                </c:pt>
                <c:pt idx="1">
                  <c:v>46.99</c:v>
                </c:pt>
                <c:pt idx="2">
                  <c:v>53.01</c:v>
                </c:pt>
                <c:pt idx="3">
                  <c:v>80.16</c:v>
                </c:pt>
                <c:pt idx="4">
                  <c:v>43.8</c:v>
                </c:pt>
                <c:pt idx="5">
                  <c:v>76.92</c:v>
                </c:pt>
                <c:pt idx="6">
                  <c:v>48.14</c:v>
                </c:pt>
              </c:numCache>
            </c:numRef>
          </c:val>
          <c:extLst>
            <c:ext xmlns:c16="http://schemas.microsoft.com/office/drawing/2014/chart" uri="{C3380CC4-5D6E-409C-BE32-E72D297353CC}">
              <c16:uniqueId val="{00000003-4082-4D1A-8B83-718D8E9D6AB8}"/>
            </c:ext>
          </c:extLst>
        </c:ser>
        <c:ser>
          <c:idx val="4"/>
          <c:order val="4"/>
          <c:tx>
            <c:strRef>
              <c:f>'[LLM Benchmark Result.xlsx]Sheet1'!$A$12</c:f>
              <c:strCache>
                <c:ptCount val="1"/>
                <c:pt idx="0">
                  <c:v>llama-65B</c:v>
                </c:pt>
              </c:strCache>
            </c:strRef>
          </c:tx>
          <c:spPr>
            <a:solidFill>
              <a:schemeClr val="accent5"/>
            </a:solidFill>
            <a:ln>
              <a:noFill/>
            </a:ln>
            <a:effectLst/>
          </c:spPr>
          <c:invertIfNegative val="0"/>
          <c:cat>
            <c:multiLvlStrRef>
              <c:f>'[LLM Benchmark Result.xlsx]Sheet1'!$B$6:$H$7</c:f>
              <c:multiLvlStrCache>
                <c:ptCount val="7"/>
                <c:lvl>
                  <c:pt idx="0">
                    <c:v>BoolQ</c:v>
                  </c:pt>
                  <c:pt idx="1">
                    <c:v>TruthfulQA</c:v>
                  </c:pt>
                  <c:pt idx="2">
                    <c:v>TriviaQA</c:v>
                  </c:pt>
                  <c:pt idx="3">
                    <c:v>PIQA</c:v>
                  </c:pt>
                  <c:pt idx="4">
                    <c:v>OpenBookQA</c:v>
                  </c:pt>
                  <c:pt idx="5">
                    <c:v>HellaSwag</c:v>
                  </c:pt>
                  <c:pt idx="6">
                    <c:v>MMLU</c:v>
                  </c:pt>
                </c:lvl>
                <c:lvl>
                  <c:pt idx="0">
                    <c:v>Summarization/Reading Comprehension</c:v>
                  </c:pt>
                  <c:pt idx="1">
                    <c:v>Question Answering</c:v>
                  </c:pt>
                  <c:pt idx="3">
                    <c:v>Common Sense Reasoning</c:v>
                  </c:pt>
                  <c:pt idx="6">
                    <c:v>Comprehensive</c:v>
                  </c:pt>
                </c:lvl>
              </c:multiLvlStrCache>
            </c:multiLvlStrRef>
          </c:cat>
          <c:val>
            <c:numRef>
              <c:f>'[LLM Benchmark Result.xlsx]Sheet1'!$B$12:$H$12</c:f>
              <c:numCache>
                <c:formatCode>General</c:formatCode>
                <c:ptCount val="7"/>
                <c:pt idx="0">
                  <c:v>85.3</c:v>
                </c:pt>
                <c:pt idx="1">
                  <c:v>57</c:v>
                </c:pt>
                <c:pt idx="2">
                  <c:v>68.2</c:v>
                </c:pt>
                <c:pt idx="3">
                  <c:v>82.8</c:v>
                </c:pt>
                <c:pt idx="4">
                  <c:v>60.2</c:v>
                </c:pt>
                <c:pt idx="5">
                  <c:v>86.09</c:v>
                </c:pt>
                <c:pt idx="6">
                  <c:v>63.93</c:v>
                </c:pt>
              </c:numCache>
            </c:numRef>
          </c:val>
          <c:extLst>
            <c:ext xmlns:c16="http://schemas.microsoft.com/office/drawing/2014/chart" uri="{C3380CC4-5D6E-409C-BE32-E72D297353CC}">
              <c16:uniqueId val="{00000004-4082-4D1A-8B83-718D8E9D6AB8}"/>
            </c:ext>
          </c:extLst>
        </c:ser>
        <c:dLbls>
          <c:showLegendKey val="0"/>
          <c:showVal val="0"/>
          <c:showCatName val="0"/>
          <c:showSerName val="0"/>
          <c:showPercent val="0"/>
          <c:showBubbleSize val="0"/>
        </c:dLbls>
        <c:gapWidth val="219"/>
        <c:overlap val="-27"/>
        <c:axId val="1442943856"/>
        <c:axId val="1443466928"/>
      </c:barChart>
      <c:catAx>
        <c:axId val="1442943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3466928"/>
        <c:crosses val="autoZero"/>
        <c:auto val="1"/>
        <c:lblAlgn val="ctr"/>
        <c:lblOffset val="100"/>
        <c:noMultiLvlLbl val="0"/>
      </c:catAx>
      <c:valAx>
        <c:axId val="1443466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2943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BLEU</a:t>
            </a:r>
            <a:r>
              <a:rPr lang="en-US" baseline="0"/>
              <a:t> Score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'[LLM Benchmark Result.xlsx]Sheet1'!$A$15</c:f>
              <c:strCache>
                <c:ptCount val="1"/>
                <c:pt idx="0">
                  <c:v>llama-7B</c:v>
                </c:pt>
              </c:strCache>
            </c:strRef>
          </c:tx>
          <c:spPr>
            <a:solidFill>
              <a:schemeClr val="accent1"/>
            </a:solidFill>
            <a:ln>
              <a:noFill/>
            </a:ln>
            <a:effectLst/>
          </c:spPr>
          <c:invertIfNegative val="0"/>
          <c:cat>
            <c:strRef>
              <c:f>'[LLM Benchmark Result.xlsx]Sheet1'!$B$14:$D$14</c:f>
              <c:strCache>
                <c:ptCount val="3"/>
                <c:pt idx="0">
                  <c:v>WMT20-de-en</c:v>
                </c:pt>
                <c:pt idx="1">
                  <c:v>WMT-20-en-de</c:v>
                </c:pt>
                <c:pt idx="2">
                  <c:v>WMT20-de-fr</c:v>
                </c:pt>
              </c:strCache>
            </c:strRef>
          </c:cat>
          <c:val>
            <c:numRef>
              <c:f>'[LLM Benchmark Result.xlsx]Sheet1'!$B$15:$D$15</c:f>
              <c:numCache>
                <c:formatCode>General</c:formatCode>
                <c:ptCount val="3"/>
                <c:pt idx="0">
                  <c:v>34.179000000000002</c:v>
                </c:pt>
                <c:pt idx="1">
                  <c:v>3.4980000000000002</c:v>
                </c:pt>
                <c:pt idx="2">
                  <c:v>17.91</c:v>
                </c:pt>
              </c:numCache>
            </c:numRef>
          </c:val>
          <c:extLst>
            <c:ext xmlns:c16="http://schemas.microsoft.com/office/drawing/2014/chart" uri="{C3380CC4-5D6E-409C-BE32-E72D297353CC}">
              <c16:uniqueId val="{00000000-E0A4-4D8D-BDAB-1C7CC280AC54}"/>
            </c:ext>
          </c:extLst>
        </c:ser>
        <c:ser>
          <c:idx val="1"/>
          <c:order val="1"/>
          <c:tx>
            <c:strRef>
              <c:f>'[LLM Benchmark Result.xlsx]Sheet1'!$A$16</c:f>
              <c:strCache>
                <c:ptCount val="1"/>
                <c:pt idx="0">
                  <c:v>Alpaca-7B</c:v>
                </c:pt>
              </c:strCache>
            </c:strRef>
          </c:tx>
          <c:spPr>
            <a:solidFill>
              <a:schemeClr val="accent2"/>
            </a:solidFill>
            <a:ln>
              <a:noFill/>
            </a:ln>
            <a:effectLst/>
          </c:spPr>
          <c:invertIfNegative val="0"/>
          <c:cat>
            <c:strRef>
              <c:f>'[LLM Benchmark Result.xlsx]Sheet1'!$B$14:$D$14</c:f>
              <c:strCache>
                <c:ptCount val="3"/>
                <c:pt idx="0">
                  <c:v>WMT20-de-en</c:v>
                </c:pt>
                <c:pt idx="1">
                  <c:v>WMT-20-en-de</c:v>
                </c:pt>
                <c:pt idx="2">
                  <c:v>WMT20-de-fr</c:v>
                </c:pt>
              </c:strCache>
            </c:strRef>
          </c:cat>
          <c:val>
            <c:numRef>
              <c:f>'[LLM Benchmark Result.xlsx]Sheet1'!$B$16:$D$16</c:f>
              <c:numCache>
                <c:formatCode>General</c:formatCode>
                <c:ptCount val="3"/>
                <c:pt idx="0">
                  <c:v>32.54</c:v>
                </c:pt>
                <c:pt idx="1">
                  <c:v>9.66</c:v>
                </c:pt>
                <c:pt idx="2">
                  <c:v>17.39</c:v>
                </c:pt>
              </c:numCache>
            </c:numRef>
          </c:val>
          <c:extLst>
            <c:ext xmlns:c16="http://schemas.microsoft.com/office/drawing/2014/chart" uri="{C3380CC4-5D6E-409C-BE32-E72D297353CC}">
              <c16:uniqueId val="{00000001-E0A4-4D8D-BDAB-1C7CC280AC54}"/>
            </c:ext>
          </c:extLst>
        </c:ser>
        <c:ser>
          <c:idx val="2"/>
          <c:order val="2"/>
          <c:tx>
            <c:strRef>
              <c:f>'[LLM Benchmark Result.xlsx]Sheet1'!$A$17</c:f>
              <c:strCache>
                <c:ptCount val="1"/>
                <c:pt idx="0">
                  <c:v>Alpaca-LoRA 7B</c:v>
                </c:pt>
              </c:strCache>
            </c:strRef>
          </c:tx>
          <c:spPr>
            <a:solidFill>
              <a:schemeClr val="accent3"/>
            </a:solidFill>
            <a:ln>
              <a:noFill/>
            </a:ln>
            <a:effectLst/>
          </c:spPr>
          <c:invertIfNegative val="0"/>
          <c:cat>
            <c:strRef>
              <c:f>'[LLM Benchmark Result.xlsx]Sheet1'!$B$14:$D$14</c:f>
              <c:strCache>
                <c:ptCount val="3"/>
                <c:pt idx="0">
                  <c:v>WMT20-de-en</c:v>
                </c:pt>
                <c:pt idx="1">
                  <c:v>WMT-20-en-de</c:v>
                </c:pt>
                <c:pt idx="2">
                  <c:v>WMT20-de-fr</c:v>
                </c:pt>
              </c:strCache>
            </c:strRef>
          </c:cat>
          <c:val>
            <c:numRef>
              <c:f>'[LLM Benchmark Result.xlsx]Sheet1'!$B$17:$D$17</c:f>
              <c:numCache>
                <c:formatCode>General</c:formatCode>
                <c:ptCount val="3"/>
                <c:pt idx="0">
                  <c:v>34.709000000000003</c:v>
                </c:pt>
                <c:pt idx="1">
                  <c:v>6.7119999999999997</c:v>
                </c:pt>
                <c:pt idx="2">
                  <c:v>19.73</c:v>
                </c:pt>
              </c:numCache>
            </c:numRef>
          </c:val>
          <c:extLst>
            <c:ext xmlns:c16="http://schemas.microsoft.com/office/drawing/2014/chart" uri="{C3380CC4-5D6E-409C-BE32-E72D297353CC}">
              <c16:uniqueId val="{00000002-E0A4-4D8D-BDAB-1C7CC280AC54}"/>
            </c:ext>
          </c:extLst>
        </c:ser>
        <c:ser>
          <c:idx val="3"/>
          <c:order val="3"/>
          <c:tx>
            <c:strRef>
              <c:f>'[LLM Benchmark Result.xlsx]Sheet1'!$A$18</c:f>
              <c:strCache>
                <c:ptCount val="1"/>
                <c:pt idx="0">
                  <c:v>Vicuna 7B (Full Fine Tuning)</c:v>
                </c:pt>
              </c:strCache>
            </c:strRef>
          </c:tx>
          <c:spPr>
            <a:solidFill>
              <a:schemeClr val="accent4"/>
            </a:solidFill>
            <a:ln>
              <a:noFill/>
            </a:ln>
            <a:effectLst/>
          </c:spPr>
          <c:invertIfNegative val="0"/>
          <c:cat>
            <c:strRef>
              <c:f>'[LLM Benchmark Result.xlsx]Sheet1'!$B$14:$D$14</c:f>
              <c:strCache>
                <c:ptCount val="3"/>
                <c:pt idx="0">
                  <c:v>WMT20-de-en</c:v>
                </c:pt>
                <c:pt idx="1">
                  <c:v>WMT-20-en-de</c:v>
                </c:pt>
                <c:pt idx="2">
                  <c:v>WMT20-de-fr</c:v>
                </c:pt>
              </c:strCache>
            </c:strRef>
          </c:cat>
          <c:val>
            <c:numRef>
              <c:f>'[LLM Benchmark Result.xlsx]Sheet1'!$B$18:$D$18</c:f>
              <c:numCache>
                <c:formatCode>General</c:formatCode>
                <c:ptCount val="3"/>
                <c:pt idx="0">
                  <c:v>34.320999999999998</c:v>
                </c:pt>
                <c:pt idx="1">
                  <c:v>18.245000000000001</c:v>
                </c:pt>
                <c:pt idx="2">
                  <c:v>20.93</c:v>
                </c:pt>
              </c:numCache>
            </c:numRef>
          </c:val>
          <c:extLst>
            <c:ext xmlns:c16="http://schemas.microsoft.com/office/drawing/2014/chart" uri="{C3380CC4-5D6E-409C-BE32-E72D297353CC}">
              <c16:uniqueId val="{00000003-E0A4-4D8D-BDAB-1C7CC280AC54}"/>
            </c:ext>
          </c:extLst>
        </c:ser>
        <c:dLbls>
          <c:showLegendKey val="0"/>
          <c:showVal val="0"/>
          <c:showCatName val="0"/>
          <c:showSerName val="0"/>
          <c:showPercent val="0"/>
          <c:showBubbleSize val="0"/>
        </c:dLbls>
        <c:gapWidth val="219"/>
        <c:overlap val="-27"/>
        <c:axId val="1521085312"/>
        <c:axId val="1449363840"/>
      </c:barChart>
      <c:catAx>
        <c:axId val="152108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9363840"/>
        <c:crosses val="autoZero"/>
        <c:auto val="1"/>
        <c:lblAlgn val="ctr"/>
        <c:lblOffset val="100"/>
        <c:noMultiLvlLbl val="0"/>
      </c:catAx>
      <c:valAx>
        <c:axId val="1449363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108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Chrf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'[LLM Benchmark Result.xlsx]Sheet1'!$A$21</c:f>
              <c:strCache>
                <c:ptCount val="1"/>
                <c:pt idx="0">
                  <c:v>llama-7B</c:v>
                </c:pt>
              </c:strCache>
            </c:strRef>
          </c:tx>
          <c:spPr>
            <a:solidFill>
              <a:schemeClr val="accent1"/>
            </a:solidFill>
            <a:ln>
              <a:noFill/>
            </a:ln>
            <a:effectLst/>
          </c:spPr>
          <c:invertIfNegative val="0"/>
          <c:cat>
            <c:strRef>
              <c:f>'[LLM Benchmark Result.xlsx]Sheet1'!$B$20:$D$20</c:f>
              <c:strCache>
                <c:ptCount val="3"/>
                <c:pt idx="0">
                  <c:v>WMT20-de-en</c:v>
                </c:pt>
                <c:pt idx="1">
                  <c:v>WMT-20-en-de</c:v>
                </c:pt>
                <c:pt idx="2">
                  <c:v>WMT20-de-fr</c:v>
                </c:pt>
              </c:strCache>
            </c:strRef>
          </c:cat>
          <c:val>
            <c:numRef>
              <c:f>'[LLM Benchmark Result.xlsx]Sheet1'!$B$21:$D$21</c:f>
              <c:numCache>
                <c:formatCode>General</c:formatCode>
                <c:ptCount val="3"/>
                <c:pt idx="0">
                  <c:v>0.60899999999999999</c:v>
                </c:pt>
                <c:pt idx="1">
                  <c:v>0.21299999999999999</c:v>
                </c:pt>
                <c:pt idx="2">
                  <c:v>0.442</c:v>
                </c:pt>
              </c:numCache>
            </c:numRef>
          </c:val>
          <c:extLst>
            <c:ext xmlns:c16="http://schemas.microsoft.com/office/drawing/2014/chart" uri="{C3380CC4-5D6E-409C-BE32-E72D297353CC}">
              <c16:uniqueId val="{00000000-444B-4A12-A3A1-670DBDFC2FCB}"/>
            </c:ext>
          </c:extLst>
        </c:ser>
        <c:ser>
          <c:idx val="1"/>
          <c:order val="1"/>
          <c:tx>
            <c:strRef>
              <c:f>'[LLM Benchmark Result.xlsx]Sheet1'!$A$22</c:f>
              <c:strCache>
                <c:ptCount val="1"/>
                <c:pt idx="0">
                  <c:v>Alpaca-7B</c:v>
                </c:pt>
              </c:strCache>
            </c:strRef>
          </c:tx>
          <c:spPr>
            <a:solidFill>
              <a:schemeClr val="accent2"/>
            </a:solidFill>
            <a:ln>
              <a:noFill/>
            </a:ln>
            <a:effectLst/>
          </c:spPr>
          <c:invertIfNegative val="0"/>
          <c:cat>
            <c:strRef>
              <c:f>'[LLM Benchmark Result.xlsx]Sheet1'!$B$20:$D$20</c:f>
              <c:strCache>
                <c:ptCount val="3"/>
                <c:pt idx="0">
                  <c:v>WMT20-de-en</c:v>
                </c:pt>
                <c:pt idx="1">
                  <c:v>WMT-20-en-de</c:v>
                </c:pt>
                <c:pt idx="2">
                  <c:v>WMT20-de-fr</c:v>
                </c:pt>
              </c:strCache>
            </c:strRef>
          </c:cat>
          <c:val>
            <c:numRef>
              <c:f>'[LLM Benchmark Result.xlsx]Sheet1'!$B$22:$D$22</c:f>
              <c:numCache>
                <c:formatCode>General</c:formatCode>
                <c:ptCount val="3"/>
                <c:pt idx="0">
                  <c:v>0.60299999999999998</c:v>
                </c:pt>
                <c:pt idx="1">
                  <c:v>0.33600000000000002</c:v>
                </c:pt>
                <c:pt idx="2">
                  <c:v>0.45600000000000002</c:v>
                </c:pt>
              </c:numCache>
            </c:numRef>
          </c:val>
          <c:extLst>
            <c:ext xmlns:c16="http://schemas.microsoft.com/office/drawing/2014/chart" uri="{C3380CC4-5D6E-409C-BE32-E72D297353CC}">
              <c16:uniqueId val="{00000001-444B-4A12-A3A1-670DBDFC2FCB}"/>
            </c:ext>
          </c:extLst>
        </c:ser>
        <c:ser>
          <c:idx val="2"/>
          <c:order val="2"/>
          <c:tx>
            <c:strRef>
              <c:f>'[LLM Benchmark Result.xlsx]Sheet1'!$A$23</c:f>
              <c:strCache>
                <c:ptCount val="1"/>
                <c:pt idx="0">
                  <c:v>Alpaca-LoRA 7B</c:v>
                </c:pt>
              </c:strCache>
            </c:strRef>
          </c:tx>
          <c:spPr>
            <a:solidFill>
              <a:schemeClr val="accent3"/>
            </a:solidFill>
            <a:ln>
              <a:noFill/>
            </a:ln>
            <a:effectLst/>
          </c:spPr>
          <c:invertIfNegative val="0"/>
          <c:cat>
            <c:strRef>
              <c:f>'[LLM Benchmark Result.xlsx]Sheet1'!$B$20:$D$20</c:f>
              <c:strCache>
                <c:ptCount val="3"/>
                <c:pt idx="0">
                  <c:v>WMT20-de-en</c:v>
                </c:pt>
                <c:pt idx="1">
                  <c:v>WMT-20-en-de</c:v>
                </c:pt>
                <c:pt idx="2">
                  <c:v>WMT20-de-fr</c:v>
                </c:pt>
              </c:strCache>
            </c:strRef>
          </c:cat>
          <c:val>
            <c:numRef>
              <c:f>'[LLM Benchmark Result.xlsx]Sheet1'!$B$23:$D$23</c:f>
              <c:numCache>
                <c:formatCode>General</c:formatCode>
                <c:ptCount val="3"/>
                <c:pt idx="0">
                  <c:v>0.61499999999999999</c:v>
                </c:pt>
                <c:pt idx="1">
                  <c:v>0.27400000000000002</c:v>
                </c:pt>
                <c:pt idx="2">
                  <c:v>0.48</c:v>
                </c:pt>
              </c:numCache>
            </c:numRef>
          </c:val>
          <c:extLst>
            <c:ext xmlns:c16="http://schemas.microsoft.com/office/drawing/2014/chart" uri="{C3380CC4-5D6E-409C-BE32-E72D297353CC}">
              <c16:uniqueId val="{00000002-444B-4A12-A3A1-670DBDFC2FCB}"/>
            </c:ext>
          </c:extLst>
        </c:ser>
        <c:ser>
          <c:idx val="3"/>
          <c:order val="3"/>
          <c:tx>
            <c:strRef>
              <c:f>'[LLM Benchmark Result.xlsx]Sheet1'!$A$24</c:f>
              <c:strCache>
                <c:ptCount val="1"/>
                <c:pt idx="0">
                  <c:v>Vicuna 7B (Full Fine Tuning)</c:v>
                </c:pt>
              </c:strCache>
            </c:strRef>
          </c:tx>
          <c:spPr>
            <a:solidFill>
              <a:schemeClr val="accent4"/>
            </a:solidFill>
            <a:ln>
              <a:noFill/>
            </a:ln>
            <a:effectLst/>
          </c:spPr>
          <c:invertIfNegative val="0"/>
          <c:cat>
            <c:strRef>
              <c:f>'[LLM Benchmark Result.xlsx]Sheet1'!$B$20:$D$20</c:f>
              <c:strCache>
                <c:ptCount val="3"/>
                <c:pt idx="0">
                  <c:v>WMT20-de-en</c:v>
                </c:pt>
                <c:pt idx="1">
                  <c:v>WMT-20-en-de</c:v>
                </c:pt>
                <c:pt idx="2">
                  <c:v>WMT20-de-fr</c:v>
                </c:pt>
              </c:strCache>
            </c:strRef>
          </c:cat>
          <c:val>
            <c:numRef>
              <c:f>'[LLM Benchmark Result.xlsx]Sheet1'!$B$24:$D$24</c:f>
              <c:numCache>
                <c:formatCode>General</c:formatCode>
                <c:ptCount val="3"/>
                <c:pt idx="0">
                  <c:v>0.61</c:v>
                </c:pt>
                <c:pt idx="1">
                  <c:v>0.48199999999999998</c:v>
                </c:pt>
                <c:pt idx="2">
                  <c:v>0.5</c:v>
                </c:pt>
              </c:numCache>
            </c:numRef>
          </c:val>
          <c:extLst>
            <c:ext xmlns:c16="http://schemas.microsoft.com/office/drawing/2014/chart" uri="{C3380CC4-5D6E-409C-BE32-E72D297353CC}">
              <c16:uniqueId val="{00000003-444B-4A12-A3A1-670DBDFC2FCB}"/>
            </c:ext>
          </c:extLst>
        </c:ser>
        <c:dLbls>
          <c:showLegendKey val="0"/>
          <c:showVal val="0"/>
          <c:showCatName val="0"/>
          <c:showSerName val="0"/>
          <c:showPercent val="0"/>
          <c:showBubbleSize val="0"/>
        </c:dLbls>
        <c:gapWidth val="219"/>
        <c:overlap val="-27"/>
        <c:axId val="902431728"/>
        <c:axId val="735481328"/>
      </c:barChart>
      <c:catAx>
        <c:axId val="90243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5481328"/>
        <c:crosses val="autoZero"/>
        <c:auto val="1"/>
        <c:lblAlgn val="ctr"/>
        <c:lblOffset val="100"/>
        <c:noMultiLvlLbl val="0"/>
      </c:catAx>
      <c:valAx>
        <c:axId val="735481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2431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Tokens/s vs. K value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'[llama.cpp speculative sampling K value.xlsx]Sheet1'!$B$1:$Q$1</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'[llama.cpp speculative sampling K value.xlsx]Sheet1'!$B$2:$Q$2</c:f>
              <c:numCache>
                <c:formatCode>General</c:formatCode>
                <c:ptCount val="16"/>
                <c:pt idx="0">
                  <c:v>2.7229999999999999</c:v>
                </c:pt>
                <c:pt idx="1">
                  <c:v>3.6070000000000002</c:v>
                </c:pt>
                <c:pt idx="2">
                  <c:v>3.2869999999999999</c:v>
                </c:pt>
                <c:pt idx="3">
                  <c:v>4.7460000000000004</c:v>
                </c:pt>
                <c:pt idx="4">
                  <c:v>4.5010000000000003</c:v>
                </c:pt>
                <c:pt idx="5">
                  <c:v>4.5730000000000004</c:v>
                </c:pt>
                <c:pt idx="6">
                  <c:v>4.6740000000000004</c:v>
                </c:pt>
                <c:pt idx="7">
                  <c:v>5.6879999999999997</c:v>
                </c:pt>
                <c:pt idx="8">
                  <c:v>4.79</c:v>
                </c:pt>
                <c:pt idx="9">
                  <c:v>4.4139999999999997</c:v>
                </c:pt>
                <c:pt idx="10">
                  <c:v>5.6239999999999997</c:v>
                </c:pt>
                <c:pt idx="11">
                  <c:v>3.6720000000000002</c:v>
                </c:pt>
                <c:pt idx="12">
                  <c:v>4.5359999999999996</c:v>
                </c:pt>
                <c:pt idx="13">
                  <c:v>4.7709999999999999</c:v>
                </c:pt>
                <c:pt idx="14">
                  <c:v>4.7270000000000003</c:v>
                </c:pt>
                <c:pt idx="15">
                  <c:v>5.024</c:v>
                </c:pt>
              </c:numCache>
            </c:numRef>
          </c:val>
          <c:smooth val="0"/>
          <c:extLst>
            <c:ext xmlns:c16="http://schemas.microsoft.com/office/drawing/2014/chart" uri="{C3380CC4-5D6E-409C-BE32-E72D297353CC}">
              <c16:uniqueId val="{00000000-DC54-4EA8-AF3E-A6B68D9C24DD}"/>
            </c:ext>
          </c:extLst>
        </c:ser>
        <c:dLbls>
          <c:showLegendKey val="0"/>
          <c:showVal val="0"/>
          <c:showCatName val="0"/>
          <c:showSerName val="0"/>
          <c:showPercent val="0"/>
          <c:showBubbleSize val="0"/>
        </c:dLbls>
        <c:smooth val="0"/>
        <c:axId val="2018113247"/>
        <c:axId val="1232110895"/>
      </c:lineChart>
      <c:catAx>
        <c:axId val="201811324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a:t>
                </a:r>
                <a:r>
                  <a:rPr lang="en-US" baseline="0"/>
                  <a:t> value</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2110895"/>
        <c:crosses val="autoZero"/>
        <c:auto val="1"/>
        <c:lblAlgn val="ctr"/>
        <c:lblOffset val="100"/>
        <c:noMultiLvlLbl val="0"/>
      </c:catAx>
      <c:valAx>
        <c:axId val="1232110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132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Acceptance rate</a:t>
            </a:r>
            <a:r>
              <a:rPr lang="en-US" baseline="0"/>
              <a:t> vs. K value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'[llama.cpp speculative sampling K value.xlsx]Sheet1'!$B$4:$Q$4</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cat>
          <c:val>
            <c:numRef>
              <c:f>'[llama.cpp speculative sampling K value.xlsx]Sheet1'!$B$5:$Q$5</c:f>
              <c:numCache>
                <c:formatCode>General</c:formatCode>
                <c:ptCount val="16"/>
                <c:pt idx="0">
                  <c:v>0.61480999999999997</c:v>
                </c:pt>
                <c:pt idx="1">
                  <c:v>0.78947000000000001</c:v>
                </c:pt>
                <c:pt idx="2">
                  <c:v>0.64083999999999997</c:v>
                </c:pt>
                <c:pt idx="3">
                  <c:v>0.81513999999999998</c:v>
                </c:pt>
                <c:pt idx="4">
                  <c:v>0.70521999999999996</c:v>
                </c:pt>
                <c:pt idx="5">
                  <c:v>0.72621999999999998</c:v>
                </c:pt>
                <c:pt idx="6">
                  <c:v>0.71060999999999996</c:v>
                </c:pt>
                <c:pt idx="7">
                  <c:v>0.74614999999999998</c:v>
                </c:pt>
                <c:pt idx="8">
                  <c:v>0.66422000000000003</c:v>
                </c:pt>
                <c:pt idx="9">
                  <c:v>0.60507</c:v>
                </c:pt>
                <c:pt idx="10">
                  <c:v>0.68491999999999997</c:v>
                </c:pt>
                <c:pt idx="11">
                  <c:v>0.51234999999999997</c:v>
                </c:pt>
                <c:pt idx="12">
                  <c:v>0.57750999999999997</c:v>
                </c:pt>
                <c:pt idx="13">
                  <c:v>0.59155000000000002</c:v>
                </c:pt>
                <c:pt idx="14">
                  <c:v>0.61119999999999997</c:v>
                </c:pt>
                <c:pt idx="15">
                  <c:v>0.63705999999999996</c:v>
                </c:pt>
              </c:numCache>
            </c:numRef>
          </c:val>
          <c:smooth val="0"/>
          <c:extLst>
            <c:ext xmlns:c16="http://schemas.microsoft.com/office/drawing/2014/chart" uri="{C3380CC4-5D6E-409C-BE32-E72D297353CC}">
              <c16:uniqueId val="{00000000-F135-4DF1-8E70-2614E2FC39C2}"/>
            </c:ext>
          </c:extLst>
        </c:ser>
        <c:dLbls>
          <c:showLegendKey val="0"/>
          <c:showVal val="0"/>
          <c:showCatName val="0"/>
          <c:showSerName val="0"/>
          <c:showPercent val="0"/>
          <c:showBubbleSize val="0"/>
        </c:dLbls>
        <c:smooth val="0"/>
        <c:axId val="2026736895"/>
        <c:axId val="1519431983"/>
      </c:lineChart>
      <c:catAx>
        <c:axId val="2026736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 value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9431983"/>
        <c:crosses val="autoZero"/>
        <c:auto val="1"/>
        <c:lblAlgn val="ctr"/>
        <c:lblOffset val="100"/>
        <c:noMultiLvlLbl val="0"/>
      </c:catAx>
      <c:valAx>
        <c:axId val="1519431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7368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E04553-5F51-4B77-A989-6C8D07297725}"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7089C76-0C3B-4D8B-AC17-920171964E9D}">
      <dgm:prSet/>
      <dgm:spPr/>
      <dgm:t>
        <a:bodyPr/>
        <a:lstStyle/>
        <a:p>
          <a:r>
            <a:rPr lang="en-US" dirty="0"/>
            <a:t>Enhance LLM’s ability on edge side, reduce cost on server side</a:t>
          </a:r>
        </a:p>
      </dgm:t>
    </dgm:pt>
    <dgm:pt modelId="{047D3F1F-6B7D-4AFD-B560-43AAF8FB8365}" type="parTrans" cxnId="{A0D2ED75-47B5-4F78-A5DE-6C6118B2C519}">
      <dgm:prSet/>
      <dgm:spPr/>
      <dgm:t>
        <a:bodyPr/>
        <a:lstStyle/>
        <a:p>
          <a:endParaRPr lang="en-US"/>
        </a:p>
      </dgm:t>
    </dgm:pt>
    <dgm:pt modelId="{89EB434F-6BB8-432A-A17C-447D6D0AE0F8}" type="sibTrans" cxnId="{A0D2ED75-47B5-4F78-A5DE-6C6118B2C519}">
      <dgm:prSet/>
      <dgm:spPr/>
      <dgm:t>
        <a:bodyPr/>
        <a:lstStyle/>
        <a:p>
          <a:endParaRPr lang="en-US"/>
        </a:p>
      </dgm:t>
    </dgm:pt>
    <dgm:pt modelId="{69881DFE-D139-4FA7-A5AA-0C9CFFFE6F6F}">
      <dgm:prSet/>
      <dgm:spPr/>
      <dgm:t>
        <a:bodyPr/>
        <a:lstStyle/>
        <a:p>
          <a:r>
            <a:rPr lang="en-US" dirty="0"/>
            <a:t>Edge side: Laptop, smartphone, small business’ servers…</a:t>
          </a:r>
        </a:p>
      </dgm:t>
    </dgm:pt>
    <dgm:pt modelId="{2A0AB4FA-A8CE-4C16-94A4-FBA200C92DD9}" type="parTrans" cxnId="{FC6D633F-CED9-4C32-B410-06364A047D42}">
      <dgm:prSet/>
      <dgm:spPr/>
      <dgm:t>
        <a:bodyPr/>
        <a:lstStyle/>
        <a:p>
          <a:endParaRPr lang="en-US"/>
        </a:p>
      </dgm:t>
    </dgm:pt>
    <dgm:pt modelId="{DA8A9802-4325-4EAD-99A9-78A02462C3C8}" type="sibTrans" cxnId="{FC6D633F-CED9-4C32-B410-06364A047D42}">
      <dgm:prSet/>
      <dgm:spPr/>
      <dgm:t>
        <a:bodyPr/>
        <a:lstStyle/>
        <a:p>
          <a:endParaRPr lang="en-US"/>
        </a:p>
      </dgm:t>
    </dgm:pt>
    <dgm:pt modelId="{5A1B9C64-856C-4A4B-8034-9C8F60E223D7}">
      <dgm:prSet/>
      <dgm:spPr/>
      <dgm:t>
        <a:bodyPr/>
        <a:lstStyle/>
        <a:p>
          <a:r>
            <a:rPr lang="en-US" dirty="0"/>
            <a:t>Decrease the difference between smaller LLM and larger LLM</a:t>
          </a:r>
        </a:p>
      </dgm:t>
    </dgm:pt>
    <dgm:pt modelId="{061D99E7-308D-48DC-8F0A-DFE9B617F3CB}" type="parTrans" cxnId="{B9F8B428-644E-483E-BE57-34E82663A53A}">
      <dgm:prSet/>
      <dgm:spPr/>
      <dgm:t>
        <a:bodyPr/>
        <a:lstStyle/>
        <a:p>
          <a:endParaRPr lang="en-US"/>
        </a:p>
      </dgm:t>
    </dgm:pt>
    <dgm:pt modelId="{90ADCBB3-6DA5-4FD2-A906-75DD72833403}" type="sibTrans" cxnId="{B9F8B428-644E-483E-BE57-34E82663A53A}">
      <dgm:prSet/>
      <dgm:spPr/>
      <dgm:t>
        <a:bodyPr/>
        <a:lstStyle/>
        <a:p>
          <a:endParaRPr lang="en-US"/>
        </a:p>
      </dgm:t>
    </dgm:pt>
    <dgm:pt modelId="{7150F232-783D-4E22-891A-822138B02562}">
      <dgm:prSet/>
      <dgm:spPr/>
      <dgm:t>
        <a:bodyPr/>
        <a:lstStyle/>
        <a:p>
          <a:r>
            <a:rPr lang="en-US" dirty="0"/>
            <a:t>Try to train and implement a “personalized” edge-side LLM</a:t>
          </a:r>
        </a:p>
      </dgm:t>
    </dgm:pt>
    <dgm:pt modelId="{38AB9141-7442-421B-9008-6EEA1919248A}" type="parTrans" cxnId="{1624EBF9-E821-44D7-91C0-E288B517061A}">
      <dgm:prSet/>
      <dgm:spPr/>
      <dgm:t>
        <a:bodyPr/>
        <a:lstStyle/>
        <a:p>
          <a:endParaRPr lang="en-US"/>
        </a:p>
      </dgm:t>
    </dgm:pt>
    <dgm:pt modelId="{9D80457C-EFE8-49AF-AAC0-9892C4AB8F31}" type="sibTrans" cxnId="{1624EBF9-E821-44D7-91C0-E288B517061A}">
      <dgm:prSet/>
      <dgm:spPr/>
      <dgm:t>
        <a:bodyPr/>
        <a:lstStyle/>
        <a:p>
          <a:endParaRPr lang="en-US"/>
        </a:p>
      </dgm:t>
    </dgm:pt>
    <dgm:pt modelId="{F220570E-E339-4076-A63D-5231E8A84620}">
      <dgm:prSet/>
      <dgm:spPr/>
      <dgm:t>
        <a:bodyPr/>
        <a:lstStyle/>
        <a:p>
          <a:r>
            <a:rPr lang="en-US" dirty="0"/>
            <a:t>Could answer private information questions</a:t>
          </a:r>
        </a:p>
      </dgm:t>
    </dgm:pt>
    <dgm:pt modelId="{9AB1CE65-13B5-40A6-A5DD-B6B66E5F60E6}" type="parTrans" cxnId="{EE8F6FCE-47F8-4CEE-A602-A7CBA99A60CA}">
      <dgm:prSet/>
      <dgm:spPr/>
      <dgm:t>
        <a:bodyPr/>
        <a:lstStyle/>
        <a:p>
          <a:endParaRPr lang="en-US"/>
        </a:p>
      </dgm:t>
    </dgm:pt>
    <dgm:pt modelId="{BDE72C44-2DA2-4C69-A1BD-A8443BE9743C}" type="sibTrans" cxnId="{EE8F6FCE-47F8-4CEE-A602-A7CBA99A60CA}">
      <dgm:prSet/>
      <dgm:spPr/>
      <dgm:t>
        <a:bodyPr/>
        <a:lstStyle/>
        <a:p>
          <a:endParaRPr lang="en-US"/>
        </a:p>
      </dgm:t>
    </dgm:pt>
    <dgm:pt modelId="{79A76C80-D78C-461C-BFCE-65415B4C0D63}" type="pres">
      <dgm:prSet presAssocID="{7AE04553-5F51-4B77-A989-6C8D07297725}" presName="diagram" presStyleCnt="0">
        <dgm:presLayoutVars>
          <dgm:dir/>
          <dgm:resizeHandles val="exact"/>
        </dgm:presLayoutVars>
      </dgm:prSet>
      <dgm:spPr/>
    </dgm:pt>
    <dgm:pt modelId="{37C4F452-2677-4690-8B91-60F922F556C5}" type="pres">
      <dgm:prSet presAssocID="{A7089C76-0C3B-4D8B-AC17-920171964E9D}" presName="node" presStyleLbl="node1" presStyleIdx="0" presStyleCnt="2">
        <dgm:presLayoutVars>
          <dgm:bulletEnabled val="1"/>
        </dgm:presLayoutVars>
      </dgm:prSet>
      <dgm:spPr/>
    </dgm:pt>
    <dgm:pt modelId="{D17C1B50-FADF-49FC-8F7B-EECB4AD433FD}" type="pres">
      <dgm:prSet presAssocID="{89EB434F-6BB8-432A-A17C-447D6D0AE0F8}" presName="sibTrans" presStyleCnt="0"/>
      <dgm:spPr/>
    </dgm:pt>
    <dgm:pt modelId="{3D4B1184-C96F-4420-852E-CFD6B0713F52}" type="pres">
      <dgm:prSet presAssocID="{7150F232-783D-4E22-891A-822138B02562}" presName="node" presStyleLbl="node1" presStyleIdx="1" presStyleCnt="2">
        <dgm:presLayoutVars>
          <dgm:bulletEnabled val="1"/>
        </dgm:presLayoutVars>
      </dgm:prSet>
      <dgm:spPr/>
    </dgm:pt>
  </dgm:ptLst>
  <dgm:cxnLst>
    <dgm:cxn modelId="{4FCDCE0C-8752-4340-9D7F-7E20DB6BF2DC}" type="presOf" srcId="{69881DFE-D139-4FA7-A5AA-0C9CFFFE6F6F}" destId="{37C4F452-2677-4690-8B91-60F922F556C5}" srcOrd="0" destOrd="1" presId="urn:microsoft.com/office/officeart/2005/8/layout/default"/>
    <dgm:cxn modelId="{B9F8B428-644E-483E-BE57-34E82663A53A}" srcId="{A7089C76-0C3B-4D8B-AC17-920171964E9D}" destId="{5A1B9C64-856C-4A4B-8034-9C8F60E223D7}" srcOrd="1" destOrd="0" parTransId="{061D99E7-308D-48DC-8F0A-DFE9B617F3CB}" sibTransId="{90ADCBB3-6DA5-4FD2-A906-75DD72833403}"/>
    <dgm:cxn modelId="{FC6D633F-CED9-4C32-B410-06364A047D42}" srcId="{A7089C76-0C3B-4D8B-AC17-920171964E9D}" destId="{69881DFE-D139-4FA7-A5AA-0C9CFFFE6F6F}" srcOrd="0" destOrd="0" parTransId="{2A0AB4FA-A8CE-4C16-94A4-FBA200C92DD9}" sibTransId="{DA8A9802-4325-4EAD-99A9-78A02462C3C8}"/>
    <dgm:cxn modelId="{DC936554-083B-4417-BE2F-698B6B6F5ECF}" type="presOf" srcId="{5A1B9C64-856C-4A4B-8034-9C8F60E223D7}" destId="{37C4F452-2677-4690-8B91-60F922F556C5}" srcOrd="0" destOrd="2" presId="urn:microsoft.com/office/officeart/2005/8/layout/default"/>
    <dgm:cxn modelId="{A0D2ED75-47B5-4F78-A5DE-6C6118B2C519}" srcId="{7AE04553-5F51-4B77-A989-6C8D07297725}" destId="{A7089C76-0C3B-4D8B-AC17-920171964E9D}" srcOrd="0" destOrd="0" parTransId="{047D3F1F-6B7D-4AFD-B560-43AAF8FB8365}" sibTransId="{89EB434F-6BB8-432A-A17C-447D6D0AE0F8}"/>
    <dgm:cxn modelId="{B52153A4-189F-4EAB-9686-BD37000646AB}" type="presOf" srcId="{A7089C76-0C3B-4D8B-AC17-920171964E9D}" destId="{37C4F452-2677-4690-8B91-60F922F556C5}" srcOrd="0" destOrd="0" presId="urn:microsoft.com/office/officeart/2005/8/layout/default"/>
    <dgm:cxn modelId="{917559B3-5476-476E-9D29-FEACA903D4C0}" type="presOf" srcId="{7150F232-783D-4E22-891A-822138B02562}" destId="{3D4B1184-C96F-4420-852E-CFD6B0713F52}" srcOrd="0" destOrd="0" presId="urn:microsoft.com/office/officeart/2005/8/layout/default"/>
    <dgm:cxn modelId="{EE8F6FCE-47F8-4CEE-A602-A7CBA99A60CA}" srcId="{7150F232-783D-4E22-891A-822138B02562}" destId="{F220570E-E339-4076-A63D-5231E8A84620}" srcOrd="0" destOrd="0" parTransId="{9AB1CE65-13B5-40A6-A5DD-B6B66E5F60E6}" sibTransId="{BDE72C44-2DA2-4C69-A1BD-A8443BE9743C}"/>
    <dgm:cxn modelId="{149C00EE-2D35-4688-961B-F63FFC24E27C}" type="presOf" srcId="{F220570E-E339-4076-A63D-5231E8A84620}" destId="{3D4B1184-C96F-4420-852E-CFD6B0713F52}" srcOrd="0" destOrd="1" presId="urn:microsoft.com/office/officeart/2005/8/layout/default"/>
    <dgm:cxn modelId="{CAFE1FF8-574E-4C9D-9897-6530B630CABD}" type="presOf" srcId="{7AE04553-5F51-4B77-A989-6C8D07297725}" destId="{79A76C80-D78C-461C-BFCE-65415B4C0D63}" srcOrd="0" destOrd="0" presId="urn:microsoft.com/office/officeart/2005/8/layout/default"/>
    <dgm:cxn modelId="{1624EBF9-E821-44D7-91C0-E288B517061A}" srcId="{7AE04553-5F51-4B77-A989-6C8D07297725}" destId="{7150F232-783D-4E22-891A-822138B02562}" srcOrd="1" destOrd="0" parTransId="{38AB9141-7442-421B-9008-6EEA1919248A}" sibTransId="{9D80457C-EFE8-49AF-AAC0-9892C4AB8F31}"/>
    <dgm:cxn modelId="{D5D127DC-9A10-439E-807C-3908B9C1CAFC}" type="presParOf" srcId="{79A76C80-D78C-461C-BFCE-65415B4C0D63}" destId="{37C4F452-2677-4690-8B91-60F922F556C5}" srcOrd="0" destOrd="0" presId="urn:microsoft.com/office/officeart/2005/8/layout/default"/>
    <dgm:cxn modelId="{3A965CB0-49F8-4A38-B931-F85939B80867}" type="presParOf" srcId="{79A76C80-D78C-461C-BFCE-65415B4C0D63}" destId="{D17C1B50-FADF-49FC-8F7B-EECB4AD433FD}" srcOrd="1" destOrd="0" presId="urn:microsoft.com/office/officeart/2005/8/layout/default"/>
    <dgm:cxn modelId="{453EDC9A-2E10-4206-AB96-FC10EC492365}" type="presParOf" srcId="{79A76C80-D78C-461C-BFCE-65415B4C0D63}" destId="{3D4B1184-C96F-4420-852E-CFD6B0713F52}"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7DFD4-93C3-4923-9FC5-6BBAE02C240C}"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010E1D1-5026-4331-AFF1-767227C4AA5B}">
      <dgm:prSet/>
      <dgm:spPr/>
      <dgm:t>
        <a:bodyPr/>
        <a:lstStyle/>
        <a:p>
          <a:r>
            <a:rPr lang="en-US" i="0"/>
            <a:t>Finetuned Language Models </a:t>
          </a:r>
          <a:r>
            <a:rPr lang="en-US"/>
            <a:t>A</a:t>
          </a:r>
          <a:r>
            <a:rPr lang="en-US" i="0"/>
            <a:t>re </a:t>
          </a:r>
          <a:r>
            <a:rPr lang="en-US"/>
            <a:t>Z</a:t>
          </a:r>
          <a:r>
            <a:rPr lang="en-US" i="0"/>
            <a:t>ero-Shot Learners (2021, FLAN)</a:t>
          </a:r>
          <a:endParaRPr lang="en-US"/>
        </a:p>
      </dgm:t>
    </dgm:pt>
    <dgm:pt modelId="{FFC491F8-38AC-42BB-863E-68315773DCDE}" type="parTrans" cxnId="{97A5BB65-87F2-4785-AB77-3402084118B9}">
      <dgm:prSet/>
      <dgm:spPr/>
      <dgm:t>
        <a:bodyPr/>
        <a:lstStyle/>
        <a:p>
          <a:endParaRPr lang="en-US"/>
        </a:p>
      </dgm:t>
    </dgm:pt>
    <dgm:pt modelId="{8F33044D-6EF0-401C-8EE7-AB85FB7C4823}" type="sibTrans" cxnId="{97A5BB65-87F2-4785-AB77-3402084118B9}">
      <dgm:prSet/>
      <dgm:spPr/>
      <dgm:t>
        <a:bodyPr/>
        <a:lstStyle/>
        <a:p>
          <a:endParaRPr lang="en-US"/>
        </a:p>
      </dgm:t>
    </dgm:pt>
    <dgm:pt modelId="{C162D8FA-53D4-48F8-96F4-D31B1960A2B4}">
      <dgm:prSet/>
      <dgm:spPr/>
      <dgm:t>
        <a:bodyPr/>
        <a:lstStyle/>
        <a:p>
          <a:r>
            <a:rPr lang="en-US" i="0"/>
            <a:t>Multitask Prompted Training Enables Zero-Shot Task Generalization (2021, T0)</a:t>
          </a:r>
          <a:endParaRPr lang="en-US"/>
        </a:p>
      </dgm:t>
    </dgm:pt>
    <dgm:pt modelId="{5A7B5BE3-BA21-4434-AE69-EF5FFCD757C6}" type="parTrans" cxnId="{A238C1F4-D420-4379-82B4-B8D45393C799}">
      <dgm:prSet/>
      <dgm:spPr/>
      <dgm:t>
        <a:bodyPr/>
        <a:lstStyle/>
        <a:p>
          <a:endParaRPr lang="en-US"/>
        </a:p>
      </dgm:t>
    </dgm:pt>
    <dgm:pt modelId="{5D4542AE-BFBD-48A0-87B8-943B606B2E9F}" type="sibTrans" cxnId="{A238C1F4-D420-4379-82B4-B8D45393C799}">
      <dgm:prSet/>
      <dgm:spPr/>
      <dgm:t>
        <a:bodyPr/>
        <a:lstStyle/>
        <a:p>
          <a:endParaRPr lang="en-US"/>
        </a:p>
      </dgm:t>
    </dgm:pt>
    <dgm:pt modelId="{CEEDF226-A986-4228-8AEC-8A217B0161AC}">
      <dgm:prSet/>
      <dgm:spPr/>
      <dgm:t>
        <a:bodyPr/>
        <a:lstStyle/>
        <a:p>
          <a:r>
            <a:rPr lang="en-US" i="0"/>
            <a:t>Scaling Instruction-Finetuned Language Models (2022, FLAN-PaLM)</a:t>
          </a:r>
          <a:endParaRPr lang="en-US"/>
        </a:p>
      </dgm:t>
    </dgm:pt>
    <dgm:pt modelId="{A7E2649F-CBB6-4C73-B77C-D57ACD314A84}" type="parTrans" cxnId="{D05CEB64-A80F-4DA5-B5C8-7F909AE14A50}">
      <dgm:prSet/>
      <dgm:spPr/>
      <dgm:t>
        <a:bodyPr/>
        <a:lstStyle/>
        <a:p>
          <a:endParaRPr lang="en-US"/>
        </a:p>
      </dgm:t>
    </dgm:pt>
    <dgm:pt modelId="{791450DC-BA9C-4EF2-AAEA-68D25E7D4B5C}" type="sibTrans" cxnId="{D05CEB64-A80F-4DA5-B5C8-7F909AE14A50}">
      <dgm:prSet/>
      <dgm:spPr/>
      <dgm:t>
        <a:bodyPr/>
        <a:lstStyle/>
        <a:p>
          <a:endParaRPr lang="en-US"/>
        </a:p>
      </dgm:t>
    </dgm:pt>
    <dgm:pt modelId="{42758381-247C-4C49-B959-BAF9AA5CDBB0}">
      <dgm:prSet/>
      <dgm:spPr/>
      <dgm:t>
        <a:bodyPr/>
        <a:lstStyle/>
        <a:p>
          <a:r>
            <a:rPr lang="en-US" i="0"/>
            <a:t>Self-Instruct: Aligning Language Model with Self Generated Instructions</a:t>
          </a:r>
          <a:endParaRPr lang="en-US"/>
        </a:p>
      </dgm:t>
    </dgm:pt>
    <dgm:pt modelId="{E564149C-636A-499B-BEBA-224319040E32}" type="parTrans" cxnId="{CC16576E-CA6F-4EC5-8064-0EA5A16BF953}">
      <dgm:prSet/>
      <dgm:spPr/>
      <dgm:t>
        <a:bodyPr/>
        <a:lstStyle/>
        <a:p>
          <a:endParaRPr lang="en-US"/>
        </a:p>
      </dgm:t>
    </dgm:pt>
    <dgm:pt modelId="{E0A7F856-E65C-481E-B5F2-79F5D19E76BA}" type="sibTrans" cxnId="{CC16576E-CA6F-4EC5-8064-0EA5A16BF953}">
      <dgm:prSet/>
      <dgm:spPr/>
      <dgm:t>
        <a:bodyPr/>
        <a:lstStyle/>
        <a:p>
          <a:endParaRPr lang="en-US"/>
        </a:p>
      </dgm:t>
    </dgm:pt>
    <dgm:pt modelId="{EC359A07-53CD-41A9-96A5-67391F32575F}" type="pres">
      <dgm:prSet presAssocID="{FAA7DFD4-93C3-4923-9FC5-6BBAE02C240C}" presName="vert0" presStyleCnt="0">
        <dgm:presLayoutVars>
          <dgm:dir/>
          <dgm:animOne val="branch"/>
          <dgm:animLvl val="lvl"/>
        </dgm:presLayoutVars>
      </dgm:prSet>
      <dgm:spPr/>
    </dgm:pt>
    <dgm:pt modelId="{E3B13991-A32A-40B2-A7FA-48726FAB5A96}" type="pres">
      <dgm:prSet presAssocID="{A010E1D1-5026-4331-AFF1-767227C4AA5B}" presName="thickLine" presStyleLbl="alignNode1" presStyleIdx="0" presStyleCnt="4"/>
      <dgm:spPr/>
    </dgm:pt>
    <dgm:pt modelId="{3F000043-BAA4-4965-89BB-0CB3E50C4890}" type="pres">
      <dgm:prSet presAssocID="{A010E1D1-5026-4331-AFF1-767227C4AA5B}" presName="horz1" presStyleCnt="0"/>
      <dgm:spPr/>
    </dgm:pt>
    <dgm:pt modelId="{F414D41E-2732-488F-A767-D3258AE16C36}" type="pres">
      <dgm:prSet presAssocID="{A010E1D1-5026-4331-AFF1-767227C4AA5B}" presName="tx1" presStyleLbl="revTx" presStyleIdx="0" presStyleCnt="4"/>
      <dgm:spPr/>
    </dgm:pt>
    <dgm:pt modelId="{020BA804-3CC3-472F-AA65-6A6A634EA7A0}" type="pres">
      <dgm:prSet presAssocID="{A010E1D1-5026-4331-AFF1-767227C4AA5B}" presName="vert1" presStyleCnt="0"/>
      <dgm:spPr/>
    </dgm:pt>
    <dgm:pt modelId="{55B14E16-D355-4229-9443-A375BD7056DF}" type="pres">
      <dgm:prSet presAssocID="{C162D8FA-53D4-48F8-96F4-D31B1960A2B4}" presName="thickLine" presStyleLbl="alignNode1" presStyleIdx="1" presStyleCnt="4"/>
      <dgm:spPr/>
    </dgm:pt>
    <dgm:pt modelId="{665A9A5D-612C-4182-A465-E3F42A8058E4}" type="pres">
      <dgm:prSet presAssocID="{C162D8FA-53D4-48F8-96F4-D31B1960A2B4}" presName="horz1" presStyleCnt="0"/>
      <dgm:spPr/>
    </dgm:pt>
    <dgm:pt modelId="{3AFC3012-5C2B-4C17-9C75-758F77EDCF25}" type="pres">
      <dgm:prSet presAssocID="{C162D8FA-53D4-48F8-96F4-D31B1960A2B4}" presName="tx1" presStyleLbl="revTx" presStyleIdx="1" presStyleCnt="4"/>
      <dgm:spPr/>
    </dgm:pt>
    <dgm:pt modelId="{7458A137-E9ED-47A1-9A74-F557C3E6ED6C}" type="pres">
      <dgm:prSet presAssocID="{C162D8FA-53D4-48F8-96F4-D31B1960A2B4}" presName="vert1" presStyleCnt="0"/>
      <dgm:spPr/>
    </dgm:pt>
    <dgm:pt modelId="{EA1032DE-BF3F-4FD3-97B9-F0A5FF04E0BD}" type="pres">
      <dgm:prSet presAssocID="{CEEDF226-A986-4228-8AEC-8A217B0161AC}" presName="thickLine" presStyleLbl="alignNode1" presStyleIdx="2" presStyleCnt="4"/>
      <dgm:spPr/>
    </dgm:pt>
    <dgm:pt modelId="{4D6C87E4-CD86-4087-8B02-DD11CD038845}" type="pres">
      <dgm:prSet presAssocID="{CEEDF226-A986-4228-8AEC-8A217B0161AC}" presName="horz1" presStyleCnt="0"/>
      <dgm:spPr/>
    </dgm:pt>
    <dgm:pt modelId="{1BFE2540-383D-40B3-B083-C12166A6D0F1}" type="pres">
      <dgm:prSet presAssocID="{CEEDF226-A986-4228-8AEC-8A217B0161AC}" presName="tx1" presStyleLbl="revTx" presStyleIdx="2" presStyleCnt="4"/>
      <dgm:spPr/>
    </dgm:pt>
    <dgm:pt modelId="{CD4B74C0-447D-4E66-9F79-04FDCB117C41}" type="pres">
      <dgm:prSet presAssocID="{CEEDF226-A986-4228-8AEC-8A217B0161AC}" presName="vert1" presStyleCnt="0"/>
      <dgm:spPr/>
    </dgm:pt>
    <dgm:pt modelId="{FC11241F-2DFC-456F-B9F5-1A62D21C6BB1}" type="pres">
      <dgm:prSet presAssocID="{42758381-247C-4C49-B959-BAF9AA5CDBB0}" presName="thickLine" presStyleLbl="alignNode1" presStyleIdx="3" presStyleCnt="4"/>
      <dgm:spPr/>
    </dgm:pt>
    <dgm:pt modelId="{AD4A1826-984D-47BD-A1FD-9B7246E937DD}" type="pres">
      <dgm:prSet presAssocID="{42758381-247C-4C49-B959-BAF9AA5CDBB0}" presName="horz1" presStyleCnt="0"/>
      <dgm:spPr/>
    </dgm:pt>
    <dgm:pt modelId="{2A0802E8-BB4B-4A03-A0D2-838BB6888D60}" type="pres">
      <dgm:prSet presAssocID="{42758381-247C-4C49-B959-BAF9AA5CDBB0}" presName="tx1" presStyleLbl="revTx" presStyleIdx="3" presStyleCnt="4"/>
      <dgm:spPr/>
    </dgm:pt>
    <dgm:pt modelId="{D9005C14-9306-470B-9529-22755F016053}" type="pres">
      <dgm:prSet presAssocID="{42758381-247C-4C49-B959-BAF9AA5CDBB0}" presName="vert1" presStyleCnt="0"/>
      <dgm:spPr/>
    </dgm:pt>
  </dgm:ptLst>
  <dgm:cxnLst>
    <dgm:cxn modelId="{BA367C2A-3A95-4D69-B913-3B803C337336}" type="presOf" srcId="{42758381-247C-4C49-B959-BAF9AA5CDBB0}" destId="{2A0802E8-BB4B-4A03-A0D2-838BB6888D60}" srcOrd="0" destOrd="0" presId="urn:microsoft.com/office/officeart/2008/layout/LinedList"/>
    <dgm:cxn modelId="{D05CEB64-A80F-4DA5-B5C8-7F909AE14A50}" srcId="{FAA7DFD4-93C3-4923-9FC5-6BBAE02C240C}" destId="{CEEDF226-A986-4228-8AEC-8A217B0161AC}" srcOrd="2" destOrd="0" parTransId="{A7E2649F-CBB6-4C73-B77C-D57ACD314A84}" sibTransId="{791450DC-BA9C-4EF2-AAEA-68D25E7D4B5C}"/>
    <dgm:cxn modelId="{97A5BB65-87F2-4785-AB77-3402084118B9}" srcId="{FAA7DFD4-93C3-4923-9FC5-6BBAE02C240C}" destId="{A010E1D1-5026-4331-AFF1-767227C4AA5B}" srcOrd="0" destOrd="0" parTransId="{FFC491F8-38AC-42BB-863E-68315773DCDE}" sibTransId="{8F33044D-6EF0-401C-8EE7-AB85FB7C4823}"/>
    <dgm:cxn modelId="{F7FE636E-D992-4AF8-BF5D-679A3F82A5DD}" type="presOf" srcId="{C162D8FA-53D4-48F8-96F4-D31B1960A2B4}" destId="{3AFC3012-5C2B-4C17-9C75-758F77EDCF25}" srcOrd="0" destOrd="0" presId="urn:microsoft.com/office/officeart/2008/layout/LinedList"/>
    <dgm:cxn modelId="{CC16576E-CA6F-4EC5-8064-0EA5A16BF953}" srcId="{FAA7DFD4-93C3-4923-9FC5-6BBAE02C240C}" destId="{42758381-247C-4C49-B959-BAF9AA5CDBB0}" srcOrd="3" destOrd="0" parTransId="{E564149C-636A-499B-BEBA-224319040E32}" sibTransId="{E0A7F856-E65C-481E-B5F2-79F5D19E76BA}"/>
    <dgm:cxn modelId="{248B7C58-F15D-4CF6-8277-6DE86C4BDCBB}" type="presOf" srcId="{A010E1D1-5026-4331-AFF1-767227C4AA5B}" destId="{F414D41E-2732-488F-A767-D3258AE16C36}" srcOrd="0" destOrd="0" presId="urn:microsoft.com/office/officeart/2008/layout/LinedList"/>
    <dgm:cxn modelId="{71C25AAC-1F2E-40C8-8F7C-30D688A487B4}" type="presOf" srcId="{FAA7DFD4-93C3-4923-9FC5-6BBAE02C240C}" destId="{EC359A07-53CD-41A9-96A5-67391F32575F}" srcOrd="0" destOrd="0" presId="urn:microsoft.com/office/officeart/2008/layout/LinedList"/>
    <dgm:cxn modelId="{C1BEF5C7-12C7-417C-80B9-014C60E9BD14}" type="presOf" srcId="{CEEDF226-A986-4228-8AEC-8A217B0161AC}" destId="{1BFE2540-383D-40B3-B083-C12166A6D0F1}" srcOrd="0" destOrd="0" presId="urn:microsoft.com/office/officeart/2008/layout/LinedList"/>
    <dgm:cxn modelId="{A238C1F4-D420-4379-82B4-B8D45393C799}" srcId="{FAA7DFD4-93C3-4923-9FC5-6BBAE02C240C}" destId="{C162D8FA-53D4-48F8-96F4-D31B1960A2B4}" srcOrd="1" destOrd="0" parTransId="{5A7B5BE3-BA21-4434-AE69-EF5FFCD757C6}" sibTransId="{5D4542AE-BFBD-48A0-87B8-943B606B2E9F}"/>
    <dgm:cxn modelId="{BE35AEE7-09FB-4900-A7CA-61DE567FEBAF}" type="presParOf" srcId="{EC359A07-53CD-41A9-96A5-67391F32575F}" destId="{E3B13991-A32A-40B2-A7FA-48726FAB5A96}" srcOrd="0" destOrd="0" presId="urn:microsoft.com/office/officeart/2008/layout/LinedList"/>
    <dgm:cxn modelId="{C57A10E4-C13B-44E9-8177-1AE43C1A395D}" type="presParOf" srcId="{EC359A07-53CD-41A9-96A5-67391F32575F}" destId="{3F000043-BAA4-4965-89BB-0CB3E50C4890}" srcOrd="1" destOrd="0" presId="urn:microsoft.com/office/officeart/2008/layout/LinedList"/>
    <dgm:cxn modelId="{DEFB68E0-8EA3-4AE3-AB9A-7FA7F7FD1012}" type="presParOf" srcId="{3F000043-BAA4-4965-89BB-0CB3E50C4890}" destId="{F414D41E-2732-488F-A767-D3258AE16C36}" srcOrd="0" destOrd="0" presId="urn:microsoft.com/office/officeart/2008/layout/LinedList"/>
    <dgm:cxn modelId="{5BF1D8FC-6FB9-4DDA-9DBD-A7C72DEA9B64}" type="presParOf" srcId="{3F000043-BAA4-4965-89BB-0CB3E50C4890}" destId="{020BA804-3CC3-472F-AA65-6A6A634EA7A0}" srcOrd="1" destOrd="0" presId="urn:microsoft.com/office/officeart/2008/layout/LinedList"/>
    <dgm:cxn modelId="{09BF4A3F-98D3-415B-AD80-1F224FFB9BDE}" type="presParOf" srcId="{EC359A07-53CD-41A9-96A5-67391F32575F}" destId="{55B14E16-D355-4229-9443-A375BD7056DF}" srcOrd="2" destOrd="0" presId="urn:microsoft.com/office/officeart/2008/layout/LinedList"/>
    <dgm:cxn modelId="{EE8442B6-082E-4074-90A8-D11C8B6F5452}" type="presParOf" srcId="{EC359A07-53CD-41A9-96A5-67391F32575F}" destId="{665A9A5D-612C-4182-A465-E3F42A8058E4}" srcOrd="3" destOrd="0" presId="urn:microsoft.com/office/officeart/2008/layout/LinedList"/>
    <dgm:cxn modelId="{2ABC8179-BE78-4F58-9140-C7CFD42141A8}" type="presParOf" srcId="{665A9A5D-612C-4182-A465-E3F42A8058E4}" destId="{3AFC3012-5C2B-4C17-9C75-758F77EDCF25}" srcOrd="0" destOrd="0" presId="urn:microsoft.com/office/officeart/2008/layout/LinedList"/>
    <dgm:cxn modelId="{EF4C387C-CAF2-47E5-8FAC-B092ED4AD104}" type="presParOf" srcId="{665A9A5D-612C-4182-A465-E3F42A8058E4}" destId="{7458A137-E9ED-47A1-9A74-F557C3E6ED6C}" srcOrd="1" destOrd="0" presId="urn:microsoft.com/office/officeart/2008/layout/LinedList"/>
    <dgm:cxn modelId="{3F02BC06-2A95-4B57-BE41-294712803BB7}" type="presParOf" srcId="{EC359A07-53CD-41A9-96A5-67391F32575F}" destId="{EA1032DE-BF3F-4FD3-97B9-F0A5FF04E0BD}" srcOrd="4" destOrd="0" presId="urn:microsoft.com/office/officeart/2008/layout/LinedList"/>
    <dgm:cxn modelId="{96D39900-7FE7-4AC8-BB62-D849C29F6B14}" type="presParOf" srcId="{EC359A07-53CD-41A9-96A5-67391F32575F}" destId="{4D6C87E4-CD86-4087-8B02-DD11CD038845}" srcOrd="5" destOrd="0" presId="urn:microsoft.com/office/officeart/2008/layout/LinedList"/>
    <dgm:cxn modelId="{EBC95031-B823-4816-8415-DF66202BAB07}" type="presParOf" srcId="{4D6C87E4-CD86-4087-8B02-DD11CD038845}" destId="{1BFE2540-383D-40B3-B083-C12166A6D0F1}" srcOrd="0" destOrd="0" presId="urn:microsoft.com/office/officeart/2008/layout/LinedList"/>
    <dgm:cxn modelId="{3E6CAC8B-7189-4670-B1C6-F6664D5FE115}" type="presParOf" srcId="{4D6C87E4-CD86-4087-8B02-DD11CD038845}" destId="{CD4B74C0-447D-4E66-9F79-04FDCB117C41}" srcOrd="1" destOrd="0" presId="urn:microsoft.com/office/officeart/2008/layout/LinedList"/>
    <dgm:cxn modelId="{385A0198-417D-40D4-A6B8-D539FD102F65}" type="presParOf" srcId="{EC359A07-53CD-41A9-96A5-67391F32575F}" destId="{FC11241F-2DFC-456F-B9F5-1A62D21C6BB1}" srcOrd="6" destOrd="0" presId="urn:microsoft.com/office/officeart/2008/layout/LinedList"/>
    <dgm:cxn modelId="{FE34B21D-A5C3-4E6A-903A-C20C554CC497}" type="presParOf" srcId="{EC359A07-53CD-41A9-96A5-67391F32575F}" destId="{AD4A1826-984D-47BD-A1FD-9B7246E937DD}" srcOrd="7" destOrd="0" presId="urn:microsoft.com/office/officeart/2008/layout/LinedList"/>
    <dgm:cxn modelId="{1928AEF0-EED8-4C9E-98E4-9D8901C8A1F5}" type="presParOf" srcId="{AD4A1826-984D-47BD-A1FD-9B7246E937DD}" destId="{2A0802E8-BB4B-4A03-A0D2-838BB6888D60}" srcOrd="0" destOrd="0" presId="urn:microsoft.com/office/officeart/2008/layout/LinedList"/>
    <dgm:cxn modelId="{193FF776-D168-4022-AEA2-5E26579C0826}" type="presParOf" srcId="{AD4A1826-984D-47BD-A1FD-9B7246E937DD}" destId="{D9005C14-9306-470B-9529-22755F0160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4F452-2677-4690-8B91-60F922F556C5}">
      <dsp:nvSpPr>
        <dsp:cNvPr id="0" name=""/>
        <dsp:cNvSpPr/>
      </dsp:nvSpPr>
      <dsp:spPr>
        <a:xfrm>
          <a:off x="1283" y="673807"/>
          <a:ext cx="5006206" cy="300372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Enhance LLM’s ability on edge side, reduce cost on server side</a:t>
          </a:r>
        </a:p>
        <a:p>
          <a:pPr marL="228600" lvl="1" indent="-228600" algn="l" defTabSz="1022350">
            <a:lnSpc>
              <a:spcPct val="90000"/>
            </a:lnSpc>
            <a:spcBef>
              <a:spcPct val="0"/>
            </a:spcBef>
            <a:spcAft>
              <a:spcPct val="15000"/>
            </a:spcAft>
            <a:buChar char="•"/>
          </a:pPr>
          <a:r>
            <a:rPr lang="en-US" sz="2300" kern="1200" dirty="0"/>
            <a:t>Edge side: Laptop, smartphone, small business’ servers…</a:t>
          </a:r>
        </a:p>
        <a:p>
          <a:pPr marL="228600" lvl="1" indent="-228600" algn="l" defTabSz="1022350">
            <a:lnSpc>
              <a:spcPct val="90000"/>
            </a:lnSpc>
            <a:spcBef>
              <a:spcPct val="0"/>
            </a:spcBef>
            <a:spcAft>
              <a:spcPct val="15000"/>
            </a:spcAft>
            <a:buChar char="•"/>
          </a:pPr>
          <a:r>
            <a:rPr lang="en-US" sz="2300" kern="1200" dirty="0"/>
            <a:t>Decrease the difference between smaller LLM and larger LLM</a:t>
          </a:r>
        </a:p>
      </dsp:txBody>
      <dsp:txXfrm>
        <a:off x="1283" y="673807"/>
        <a:ext cx="5006206" cy="3003723"/>
      </dsp:txXfrm>
    </dsp:sp>
    <dsp:sp modelId="{3D4B1184-C96F-4420-852E-CFD6B0713F52}">
      <dsp:nvSpPr>
        <dsp:cNvPr id="0" name=""/>
        <dsp:cNvSpPr/>
      </dsp:nvSpPr>
      <dsp:spPr>
        <a:xfrm>
          <a:off x="5508110" y="673807"/>
          <a:ext cx="5006206" cy="300372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Try to train and implement a “personalized” edge-side LLM</a:t>
          </a:r>
        </a:p>
        <a:p>
          <a:pPr marL="228600" lvl="1" indent="-228600" algn="l" defTabSz="1022350">
            <a:lnSpc>
              <a:spcPct val="90000"/>
            </a:lnSpc>
            <a:spcBef>
              <a:spcPct val="0"/>
            </a:spcBef>
            <a:spcAft>
              <a:spcPct val="15000"/>
            </a:spcAft>
            <a:buChar char="•"/>
          </a:pPr>
          <a:r>
            <a:rPr lang="en-US" sz="2300" kern="1200" dirty="0"/>
            <a:t>Could answer private information questions</a:t>
          </a:r>
        </a:p>
      </dsp:txBody>
      <dsp:txXfrm>
        <a:off x="5508110" y="673807"/>
        <a:ext cx="5006206" cy="300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13991-A32A-40B2-A7FA-48726FAB5A96}">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14D41E-2732-488F-A767-D3258AE16C36}">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0" kern="1200"/>
            <a:t>Finetuned Language Models </a:t>
          </a:r>
          <a:r>
            <a:rPr lang="en-US" sz="3000" kern="1200"/>
            <a:t>A</a:t>
          </a:r>
          <a:r>
            <a:rPr lang="en-US" sz="3000" i="0" kern="1200"/>
            <a:t>re </a:t>
          </a:r>
          <a:r>
            <a:rPr lang="en-US" sz="3000" kern="1200"/>
            <a:t>Z</a:t>
          </a:r>
          <a:r>
            <a:rPr lang="en-US" sz="3000" i="0" kern="1200"/>
            <a:t>ero-Shot Learners (2021, FLAN)</a:t>
          </a:r>
          <a:endParaRPr lang="en-US" sz="3000" kern="1200"/>
        </a:p>
      </dsp:txBody>
      <dsp:txXfrm>
        <a:off x="0" y="0"/>
        <a:ext cx="6900512" cy="1384035"/>
      </dsp:txXfrm>
    </dsp:sp>
    <dsp:sp modelId="{55B14E16-D355-4229-9443-A375BD7056DF}">
      <dsp:nvSpPr>
        <dsp:cNvPr id="0" name=""/>
        <dsp:cNvSpPr/>
      </dsp:nvSpPr>
      <dsp:spPr>
        <a:xfrm>
          <a:off x="0" y="1384035"/>
          <a:ext cx="690051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C3012-5C2B-4C17-9C75-758F77EDCF25}">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0" kern="1200"/>
            <a:t>Multitask Prompted Training Enables Zero-Shot Task Generalization (2021, T0)</a:t>
          </a:r>
          <a:endParaRPr lang="en-US" sz="3000" kern="1200"/>
        </a:p>
      </dsp:txBody>
      <dsp:txXfrm>
        <a:off x="0" y="1384035"/>
        <a:ext cx="6900512" cy="1384035"/>
      </dsp:txXfrm>
    </dsp:sp>
    <dsp:sp modelId="{EA1032DE-BF3F-4FD3-97B9-F0A5FF04E0BD}">
      <dsp:nvSpPr>
        <dsp:cNvPr id="0" name=""/>
        <dsp:cNvSpPr/>
      </dsp:nvSpPr>
      <dsp:spPr>
        <a:xfrm>
          <a:off x="0" y="2768070"/>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E2540-383D-40B3-B083-C12166A6D0F1}">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0" kern="1200"/>
            <a:t>Scaling Instruction-Finetuned Language Models (2022, FLAN-PaLM)</a:t>
          </a:r>
          <a:endParaRPr lang="en-US" sz="3000" kern="1200"/>
        </a:p>
      </dsp:txBody>
      <dsp:txXfrm>
        <a:off x="0" y="2768070"/>
        <a:ext cx="6900512" cy="1384035"/>
      </dsp:txXfrm>
    </dsp:sp>
    <dsp:sp modelId="{FC11241F-2DFC-456F-B9F5-1A62D21C6BB1}">
      <dsp:nvSpPr>
        <dsp:cNvPr id="0" name=""/>
        <dsp:cNvSpPr/>
      </dsp:nvSpPr>
      <dsp:spPr>
        <a:xfrm>
          <a:off x="0" y="4152105"/>
          <a:ext cx="690051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802E8-BB4B-4A03-A0D2-838BB6888D60}">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0" kern="1200"/>
            <a:t>Self-Instruct: Aligning Language Model with Self Generated Instructions</a:t>
          </a:r>
          <a:endParaRPr lang="en-US" sz="3000" kern="1200"/>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8A7F6-3130-458E-A34D-5D1881F2805D}"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4A0E8A-5053-45B3-970A-03E7ED8DD43E}" type="slidenum">
              <a:rPr lang="en-US" smtClean="0"/>
              <a:t>‹#›</a:t>
            </a:fld>
            <a:endParaRPr lang="en-US"/>
          </a:p>
        </p:txBody>
      </p:sp>
    </p:spTree>
    <p:extLst>
      <p:ext uri="{BB962C8B-B14F-4D97-AF65-F5344CB8AC3E}">
        <p14:creationId xmlns:p14="http://schemas.microsoft.com/office/powerpoint/2010/main" val="365515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CB9DD-C3C5-438B-99E1-71C8A3DEE31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011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CB9DD-C3C5-438B-99E1-71C8A3DEE31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994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249BF-F8CE-41D7-94DF-8CF79D7885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3984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249BF-F8CE-41D7-94DF-8CF79D7885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214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2804EB-252A-4244-9513-A0007A9C0256}"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12848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804EB-252A-4244-9513-A0007A9C0256}"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2502823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804EB-252A-4244-9513-A0007A9C0256}"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82970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FA23-B443-D0C8-56EE-4818B2808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6DFF1E-5C15-93C7-0819-80DB39A96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896D08-F842-B0BD-8DCA-E703BA5251B1}"/>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B38AC854-21AB-7EA8-5267-B25F6AC6F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516FF-AEC3-827F-78B5-1E31ADC2145A}"/>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52343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50EC-8B77-EE56-AFFA-4C339E4291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FFFF5-081F-90A4-9B30-D222A2233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1E865-E7AD-6D31-476D-F9B61CFBEF44}"/>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8BEA62CB-6F6A-CD61-7FEA-593BE3F0E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64E9F-7705-1FC6-5701-318CFB9B968D}"/>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3472582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5EBB-90EB-59AD-9C78-7BDC6A180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B7D5FA-EFF2-2A89-0EA0-A656C300DD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BFF2C3-F158-2B17-8723-7E1CCD4D45E2}"/>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5B0D2CBF-D7F4-F8BF-969D-0105B5205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CAACB-BEEE-1F75-40BF-9B92266F5A61}"/>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2586862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9321-8DB7-770C-6F7B-B18DBD055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8723E2-C2DC-C051-24BE-50DAE28B85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0F2BC5-E6A4-AC44-A068-CBF51FEA8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BB605C-BAC0-AECB-ED05-0E82C4DB6310}"/>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6" name="Footer Placeholder 5">
            <a:extLst>
              <a:ext uri="{FF2B5EF4-FFF2-40B4-BE49-F238E27FC236}">
                <a16:creationId xmlns:a16="http://schemas.microsoft.com/office/drawing/2014/main" id="{3E2B773B-5D83-EBDE-B7D9-18D38E6115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8C1B9-AEBF-604B-510E-DAD229C3FE8F}"/>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320405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E7CE-5AEA-A2C1-5168-1642B5D89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998849-067E-A21F-6690-3B10F752F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BC8AB4-48F0-9904-52A9-C50846FBA9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8B3BC-1624-1124-A6BF-D7E899D41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493694-9B78-D362-AEEF-2206F3F093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1EB212-0EA9-A3C7-F29E-2BE946133247}"/>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8" name="Footer Placeholder 7">
            <a:extLst>
              <a:ext uri="{FF2B5EF4-FFF2-40B4-BE49-F238E27FC236}">
                <a16:creationId xmlns:a16="http://schemas.microsoft.com/office/drawing/2014/main" id="{EDD7C626-E01B-8F78-2318-A834D8EBA3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0815F-1DAC-4130-2888-AA95B973D358}"/>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1103689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237-923C-B88B-CD2F-BB38C0E447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A0EBA-66C5-9C4F-49C6-1EE4C2CC9187}"/>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4" name="Footer Placeholder 3">
            <a:extLst>
              <a:ext uri="{FF2B5EF4-FFF2-40B4-BE49-F238E27FC236}">
                <a16:creationId xmlns:a16="http://schemas.microsoft.com/office/drawing/2014/main" id="{B66A839A-5AEC-1FE1-6423-218C311DDB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67BB7-0AC4-5F1A-A809-14328CFD49E4}"/>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4094714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C4C63-5FCF-E192-CD6D-AF69089C6604}"/>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3" name="Footer Placeholder 2">
            <a:extLst>
              <a:ext uri="{FF2B5EF4-FFF2-40B4-BE49-F238E27FC236}">
                <a16:creationId xmlns:a16="http://schemas.microsoft.com/office/drawing/2014/main" id="{127478E3-E9A0-92CC-4513-3E30345F22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F44F6F-B74F-1437-FEB0-0DB37343D01B}"/>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3247510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EFB8-2CF5-9BD1-EB1A-9C7E70779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3B8E10-3ECF-955E-92A6-91CCB8C736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C5456-C489-ADDA-DDDC-9D96C4618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5A85F-DD76-37A9-AA23-8AD692DBF89F}"/>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6" name="Footer Placeholder 5">
            <a:extLst>
              <a:ext uri="{FF2B5EF4-FFF2-40B4-BE49-F238E27FC236}">
                <a16:creationId xmlns:a16="http://schemas.microsoft.com/office/drawing/2014/main" id="{DDF09364-2677-2545-4224-2EA997C5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85F55-8265-E649-E85E-210DE8CD8ADC}"/>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126891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804EB-252A-4244-9513-A0007A9C0256}"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1894758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6B68-C204-AFD0-06DB-099CECC88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0BE469-FED4-FD5F-EE6E-8A2087ED3B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836C70-CFDD-219A-11F8-AE7FED6C0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FFB94-64A7-A275-E546-CD0C52E16D9A}"/>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6" name="Footer Placeholder 5">
            <a:extLst>
              <a:ext uri="{FF2B5EF4-FFF2-40B4-BE49-F238E27FC236}">
                <a16:creationId xmlns:a16="http://schemas.microsoft.com/office/drawing/2014/main" id="{DA8AE65D-F3A2-5648-FA2B-5891C594D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26BEB-11E3-2042-DDE6-DB465A0174FE}"/>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4196033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8ABB-DBFF-C260-2045-B3F929837B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003262-5EEA-8C18-4A5D-0CF702FB03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95FC5-5356-710B-B783-A53C0AB8553A}"/>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8531409D-E169-F70E-98D7-691874780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66717-7ADE-4810-906C-0DA89C721228}"/>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711913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26F26-0D85-3C61-FE7D-04AA74C73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1DD68C-A51E-5162-FC7B-0D10D13CAB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B1603-93E8-3BB6-A3CD-2CDE1CF26247}"/>
              </a:ext>
            </a:extLst>
          </p:cNvPr>
          <p:cNvSpPr>
            <a:spLocks noGrp="1"/>
          </p:cNvSpPr>
          <p:nvPr>
            <p:ph type="dt" sz="half" idx="10"/>
          </p:nvPr>
        </p:nvSpPr>
        <p:spPr/>
        <p:txBody>
          <a:body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482D27C6-17CD-CF04-6C4D-1E27D67FC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0A76-7CA2-7C0B-FCE4-84216537A879}"/>
              </a:ext>
            </a:extLst>
          </p:cNvPr>
          <p:cNvSpPr>
            <a:spLocks noGrp="1"/>
          </p:cNvSpPr>
          <p:nvPr>
            <p:ph type="sldNum" sz="quarter" idx="12"/>
          </p:nvPr>
        </p:nvSpPr>
        <p:spPr/>
        <p:txBody>
          <a:bodyPr/>
          <a:lstStyle/>
          <a:p>
            <a:fld id="{1C957088-604C-4DD4-BA20-436EF662E3C6}" type="slidenum">
              <a:rPr lang="en-US" smtClean="0"/>
              <a:t>‹#›</a:t>
            </a:fld>
            <a:endParaRPr lang="en-US"/>
          </a:p>
        </p:txBody>
      </p:sp>
    </p:spTree>
    <p:extLst>
      <p:ext uri="{BB962C8B-B14F-4D97-AF65-F5344CB8AC3E}">
        <p14:creationId xmlns:p14="http://schemas.microsoft.com/office/powerpoint/2010/main" val="381018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8975-C9F1-3F5F-C6AA-BE7526386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26E75B-6349-15B5-0FF2-7F0910A16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763D52-6545-7D0C-8176-88B5383B0445}"/>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75364C6D-8CA4-92AF-B7E9-E72BB01A9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36ABF-A9B8-51BA-717B-C672B1263970}"/>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1004878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E5793-EC92-32E6-EB2E-741A09321D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8B6A0-38D8-9DBE-9D8E-44E640778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4754C-2C91-0D1D-4D23-5CDB16DBA81D}"/>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6C36923E-EE8A-03BF-361D-95B43AB65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206DB-60EA-20FA-691D-17A052A740E0}"/>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2124754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EFADF-A2A3-801D-550A-65EE4F8F5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72F22D-D9F2-7E85-58A2-C9A8DC639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D67A1C-0AC7-7489-8B75-0092F97FB57D}"/>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58B1920A-9C65-3CEB-6D66-C02BDCD2D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91282-141F-7D62-E7C4-E2F026EE145C}"/>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1481654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E5EC-589E-06E1-7793-E2EFE19440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FEAD8-7BAB-EB24-1A2A-8AB5C8A0C5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9607A1-8DA1-6E73-D2A6-072EF574A4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BEDC58-A9E0-A80F-170B-D6180F431FED}"/>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6" name="Footer Placeholder 5">
            <a:extLst>
              <a:ext uri="{FF2B5EF4-FFF2-40B4-BE49-F238E27FC236}">
                <a16:creationId xmlns:a16="http://schemas.microsoft.com/office/drawing/2014/main" id="{663008C1-BD9A-9A22-3CBC-825B9EBF6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EB39D1-9BB1-1152-469B-CDFB0EDF5A97}"/>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1821448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F14D-72A4-8BF8-AD15-705A49DB61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84B24-82B4-6A7A-A5D0-7C7D1E25F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0DDB2B-0190-09B1-0E46-9F8B54DE8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FD01A-B10C-8DE6-A4B6-0A27BF7B75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072F6-E9D1-3ED5-D214-DCEC84E7DC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7B8A5B-A996-FA66-602E-B9897DC65206}"/>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8" name="Footer Placeholder 7">
            <a:extLst>
              <a:ext uri="{FF2B5EF4-FFF2-40B4-BE49-F238E27FC236}">
                <a16:creationId xmlns:a16="http://schemas.microsoft.com/office/drawing/2014/main" id="{557047A8-58F4-15FC-AC20-4D16F52D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1D4D4D-3393-CED1-9D92-388B52F3E6E0}"/>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42870650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A87F0-EB5E-36A9-8CD6-7FD87A72BD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3DD9E-BAC5-722A-EC94-3CEC9BC6C14F}"/>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4" name="Footer Placeholder 3">
            <a:extLst>
              <a:ext uri="{FF2B5EF4-FFF2-40B4-BE49-F238E27FC236}">
                <a16:creationId xmlns:a16="http://schemas.microsoft.com/office/drawing/2014/main" id="{A8534077-347D-E5B8-2EC0-3B8D5D8807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FEBDEF-8165-6014-7A60-7FE3E225FF53}"/>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3425262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BD857F-9ED6-01BC-F252-6F4E58DA4EC0}"/>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3" name="Footer Placeholder 2">
            <a:extLst>
              <a:ext uri="{FF2B5EF4-FFF2-40B4-BE49-F238E27FC236}">
                <a16:creationId xmlns:a16="http://schemas.microsoft.com/office/drawing/2014/main" id="{D886182C-0D2E-6CCB-B21A-D6860FEE9F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A70F7D-CB70-82CE-ECB7-3A36A6AD7509}"/>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206820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2804EB-252A-4244-9513-A0007A9C0256}"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39504907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0BDA-A0E4-8403-47EC-092FF8172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2C5B3F-A28D-1A59-3F5F-6FE06CF0C5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B39FF0-AF87-5AFB-22E4-9096CFEE9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39F00-FB0F-99E0-20EA-1DF2F125A78B}"/>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6" name="Footer Placeholder 5">
            <a:extLst>
              <a:ext uri="{FF2B5EF4-FFF2-40B4-BE49-F238E27FC236}">
                <a16:creationId xmlns:a16="http://schemas.microsoft.com/office/drawing/2014/main" id="{94AC6C84-2492-2301-FDF4-028D50E15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FDF1D-E3C1-F27A-971D-B8391027107B}"/>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4292702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C3AF-800E-00F5-1E08-DC8F95204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5BFCE-C8A8-9F7B-DFB4-93B68659C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66A540-836E-24E5-2157-0B0F6F4A2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965BF-1FDB-3EA6-273D-DE92B931C878}"/>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6" name="Footer Placeholder 5">
            <a:extLst>
              <a:ext uri="{FF2B5EF4-FFF2-40B4-BE49-F238E27FC236}">
                <a16:creationId xmlns:a16="http://schemas.microsoft.com/office/drawing/2014/main" id="{B3D68B09-0971-95EB-224B-30CC2F90B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229BB-6D56-B542-3199-2DA0CD264EFE}"/>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189901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E2F8-1903-82B6-086F-832D47A782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06C210-54B6-5338-F367-933A6895A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64838-7A99-75CF-EC48-8C4F77DADF8B}"/>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8E554084-4928-849B-60CB-F803B458F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4265D-E91F-F5BB-0ED1-DF0A89FDC48A}"/>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384830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E8CC4-FC0F-B5E2-8A29-5AEC88AB0D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C6BB9D-2C49-50C9-83E5-FD572A6D41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0E5E3-C135-2B53-60B6-2B200867DDC5}"/>
              </a:ext>
            </a:extLst>
          </p:cNvPr>
          <p:cNvSpPr>
            <a:spLocks noGrp="1"/>
          </p:cNvSpPr>
          <p:nvPr>
            <p:ph type="dt" sz="half" idx="10"/>
          </p:nvPr>
        </p:nvSpPr>
        <p:spPr/>
        <p:txBody>
          <a:body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C4EA8156-B282-508B-169A-281FA58A6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EA023-8314-16E8-8F29-C936C22874BA}"/>
              </a:ext>
            </a:extLst>
          </p:cNvPr>
          <p:cNvSpPr>
            <a:spLocks noGrp="1"/>
          </p:cNvSpPr>
          <p:nvPr>
            <p:ph type="sldNum" sz="quarter" idx="12"/>
          </p:nvPr>
        </p:nvSpPr>
        <p:spPr/>
        <p:txBody>
          <a:bodyPr/>
          <a:lstStyle/>
          <a:p>
            <a:fld id="{19AB15A2-DFC2-47CA-86C8-58856ACA1BE8}" type="slidenum">
              <a:rPr lang="en-US" smtClean="0"/>
              <a:t>‹#›</a:t>
            </a:fld>
            <a:endParaRPr lang="en-US"/>
          </a:p>
        </p:txBody>
      </p:sp>
    </p:spTree>
    <p:extLst>
      <p:ext uri="{BB962C8B-B14F-4D97-AF65-F5344CB8AC3E}">
        <p14:creationId xmlns:p14="http://schemas.microsoft.com/office/powerpoint/2010/main" val="8354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2804EB-252A-4244-9513-A0007A9C0256}"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71127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2804EB-252A-4244-9513-A0007A9C0256}" type="datetimeFigureOut">
              <a:rPr lang="en-US" smtClean="0"/>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418080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2804EB-252A-4244-9513-A0007A9C0256}" type="datetimeFigureOut">
              <a:rPr lang="en-US" smtClean="0"/>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2506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804EB-252A-4244-9513-A0007A9C0256}" type="datetimeFigureOut">
              <a:rPr lang="en-US" smtClean="0"/>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150543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2804EB-252A-4244-9513-A0007A9C0256}"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187945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2804EB-252A-4244-9513-A0007A9C0256}" type="datetimeFigureOut">
              <a:rPr lang="en-US" smtClean="0"/>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F5290-73CE-4D20-A9AC-158662BCA1FB}" type="slidenum">
              <a:rPr lang="en-US" smtClean="0"/>
              <a:t>‹#›</a:t>
            </a:fld>
            <a:endParaRPr lang="en-US"/>
          </a:p>
        </p:txBody>
      </p:sp>
    </p:spTree>
    <p:extLst>
      <p:ext uri="{BB962C8B-B14F-4D97-AF65-F5344CB8AC3E}">
        <p14:creationId xmlns:p14="http://schemas.microsoft.com/office/powerpoint/2010/main" val="42069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2804EB-252A-4244-9513-A0007A9C0256}" type="datetimeFigureOut">
              <a:rPr lang="en-US" smtClean="0"/>
              <a:t>9/18/2023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4F5290-73CE-4D20-A9AC-158662BCA1FB}" type="slidenum">
              <a:rPr lang="en-US" smtClean="0"/>
              <a:t>‹#›</a:t>
            </a:fld>
            <a:endParaRPr lang="en-US"/>
          </a:p>
        </p:txBody>
      </p:sp>
    </p:spTree>
    <p:extLst>
      <p:ext uri="{BB962C8B-B14F-4D97-AF65-F5344CB8AC3E}">
        <p14:creationId xmlns:p14="http://schemas.microsoft.com/office/powerpoint/2010/main" val="9636540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A65A4-EA68-5135-A4DC-131632404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1778E3-1096-FBBA-ABB1-2743B1EF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D6C47-8217-73FA-F28F-5A14DB74C2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7AD1DB-254A-4967-A785-1CB417A2B89D}" type="datetimeFigureOut">
              <a:rPr lang="en-US" smtClean="0"/>
              <a:t>9/18/2023</a:t>
            </a:fld>
            <a:endParaRPr lang="en-US"/>
          </a:p>
        </p:txBody>
      </p:sp>
      <p:sp>
        <p:nvSpPr>
          <p:cNvPr id="5" name="Footer Placeholder 4">
            <a:extLst>
              <a:ext uri="{FF2B5EF4-FFF2-40B4-BE49-F238E27FC236}">
                <a16:creationId xmlns:a16="http://schemas.microsoft.com/office/drawing/2014/main" id="{C3B27CF0-FA60-1299-E7EB-B595639B96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D77A733-FB10-2C12-0B1B-EC2494F6D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957088-604C-4DD4-BA20-436EF662E3C6}" type="slidenum">
              <a:rPr lang="en-US" smtClean="0"/>
              <a:t>‹#›</a:t>
            </a:fld>
            <a:endParaRPr lang="en-US"/>
          </a:p>
        </p:txBody>
      </p:sp>
    </p:spTree>
    <p:extLst>
      <p:ext uri="{BB962C8B-B14F-4D97-AF65-F5344CB8AC3E}">
        <p14:creationId xmlns:p14="http://schemas.microsoft.com/office/powerpoint/2010/main" val="38406574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C73C31-E82F-0FF8-5ACF-4508C1800A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2E623A-668D-921B-D580-0FF3CA03A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F4E6E-A531-DCCB-E368-ECA346708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BD2D7-C6EC-4B3C-AEC5-59B992D21102}" type="datetimeFigureOut">
              <a:rPr lang="en-US" smtClean="0"/>
              <a:t>9/18/2023</a:t>
            </a:fld>
            <a:endParaRPr lang="en-US"/>
          </a:p>
        </p:txBody>
      </p:sp>
      <p:sp>
        <p:nvSpPr>
          <p:cNvPr id="5" name="Footer Placeholder 4">
            <a:extLst>
              <a:ext uri="{FF2B5EF4-FFF2-40B4-BE49-F238E27FC236}">
                <a16:creationId xmlns:a16="http://schemas.microsoft.com/office/drawing/2014/main" id="{A8B0D56A-1ADD-EF4C-6D67-562E03C40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C756EB-EBB6-60CA-E8B4-FDC3340562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AB15A2-DFC2-47CA-86C8-58856ACA1BE8}" type="slidenum">
              <a:rPr lang="en-US" smtClean="0"/>
              <a:t>‹#›</a:t>
            </a:fld>
            <a:endParaRPr lang="en-US"/>
          </a:p>
        </p:txBody>
      </p:sp>
    </p:spTree>
    <p:extLst>
      <p:ext uri="{BB962C8B-B14F-4D97-AF65-F5344CB8AC3E}">
        <p14:creationId xmlns:p14="http://schemas.microsoft.com/office/powerpoint/2010/main" val="394618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huggingface.co/docs/transformers/run_scripts#distributed-training-and-mixed-preci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4C1AB-445A-0CA0-9475-29DC5517FBFC}"/>
              </a:ext>
            </a:extLst>
          </p:cNvPr>
          <p:cNvSpPr>
            <a:spLocks noGrp="1"/>
          </p:cNvSpPr>
          <p:nvPr>
            <p:ph type="ctrTitle"/>
          </p:nvPr>
        </p:nvSpPr>
        <p:spPr/>
        <p:txBody>
          <a:bodyPr/>
          <a:lstStyle/>
          <a:p>
            <a:r>
              <a:rPr lang="en-US" dirty="0"/>
              <a:t>Intern Weekly Report Summary</a:t>
            </a:r>
          </a:p>
        </p:txBody>
      </p:sp>
      <p:sp>
        <p:nvSpPr>
          <p:cNvPr id="3" name="Subtitle 2">
            <a:extLst>
              <a:ext uri="{FF2B5EF4-FFF2-40B4-BE49-F238E27FC236}">
                <a16:creationId xmlns:a16="http://schemas.microsoft.com/office/drawing/2014/main" id="{53114749-49A1-E4EE-D60C-332AFDC8CE52}"/>
              </a:ext>
            </a:extLst>
          </p:cNvPr>
          <p:cNvSpPr>
            <a:spLocks noGrp="1"/>
          </p:cNvSpPr>
          <p:nvPr>
            <p:ph type="subTitle" idx="1"/>
          </p:nvPr>
        </p:nvSpPr>
        <p:spPr/>
        <p:txBody>
          <a:bodyPr/>
          <a:lstStyle/>
          <a:p>
            <a:r>
              <a:rPr lang="en-US" dirty="0"/>
              <a:t>MSRA HEX Intern</a:t>
            </a:r>
          </a:p>
          <a:p>
            <a:r>
              <a:rPr lang="en-US" dirty="0"/>
              <a:t>Jack Zeng</a:t>
            </a:r>
          </a:p>
          <a:p>
            <a:r>
              <a:rPr lang="en-US" dirty="0"/>
              <a:t>June - September 2023</a:t>
            </a:r>
          </a:p>
        </p:txBody>
      </p:sp>
    </p:spTree>
    <p:extLst>
      <p:ext uri="{BB962C8B-B14F-4D97-AF65-F5344CB8AC3E}">
        <p14:creationId xmlns:p14="http://schemas.microsoft.com/office/powerpoint/2010/main" val="242690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9FDE09-3100-A59A-A3DB-B21BA978AB2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a:solidFill>
                  <a:schemeClr val="tx1"/>
                </a:solidFill>
                <a:latin typeface="+mj-lt"/>
                <a:ea typeface="+mj-ea"/>
                <a:cs typeface="+mj-cs"/>
              </a:rPr>
              <a:t>Flash Attention (Roughly)</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1F26FA6A-BA9E-6EA3-B1E8-2D54D18C10A1}"/>
              </a:ext>
            </a:extLst>
          </p:cNvPr>
          <p:cNvSpPr txBox="1"/>
          <p:nvPr/>
        </p:nvSpPr>
        <p:spPr>
          <a:xfrm>
            <a:off x="5351164" y="586822"/>
            <a:ext cx="6002636" cy="1645920"/>
          </a:xfrm>
          <a:prstGeom prst="rect">
            <a:avLst/>
          </a:prstGeom>
        </p:spPr>
        <p:txBody>
          <a:bodyPr vert="horz" lIns="91440" tIns="45720" rIns="91440" bIns="45720" rtlCol="0" anchor="ctr">
            <a:normAutofit lnSpcReduction="10000"/>
          </a:bodyPr>
          <a:lstStyle/>
          <a:p>
            <a:pPr marL="342900" indent="-228600" defTabSz="914400">
              <a:lnSpc>
                <a:spcPct val="90000"/>
              </a:lnSpc>
              <a:spcAft>
                <a:spcPts val="600"/>
              </a:spcAft>
              <a:buFont typeface="Arial" panose="020B0604020202020204" pitchFamily="34" charset="0"/>
              <a:buChar char="•"/>
            </a:pPr>
            <a:r>
              <a:rPr lang="en-US" sz="1400" dirty="0"/>
              <a:t>Key idea: dividing operations between faster and slower levels of GPU memory</a:t>
            </a:r>
          </a:p>
          <a:p>
            <a:pPr marL="342900" indent="-228600" defTabSz="914400">
              <a:lnSpc>
                <a:spcPct val="90000"/>
              </a:lnSpc>
              <a:spcAft>
                <a:spcPts val="600"/>
              </a:spcAft>
              <a:buFont typeface="Arial" panose="020B0604020202020204" pitchFamily="34" charset="0"/>
              <a:buChar char="•"/>
            </a:pPr>
            <a:r>
              <a:rPr lang="en-US" sz="1400" dirty="0"/>
              <a:t>Compute-bound and memory-bound</a:t>
            </a:r>
          </a:p>
          <a:p>
            <a:pPr marL="342900" indent="-228600" defTabSz="914400">
              <a:lnSpc>
                <a:spcPct val="90000"/>
              </a:lnSpc>
              <a:spcAft>
                <a:spcPts val="600"/>
              </a:spcAft>
              <a:buFont typeface="Arial" panose="020B0604020202020204" pitchFamily="34" charset="0"/>
              <a:buChar char="•"/>
            </a:pPr>
            <a:r>
              <a:rPr lang="en-US" sz="1400" dirty="0"/>
              <a:t>For transformer, bottleneck -&gt; attention matrix on the HBM and repeating read/write</a:t>
            </a:r>
          </a:p>
          <a:p>
            <a:pPr marL="342900" indent="-228600" defTabSz="914400">
              <a:lnSpc>
                <a:spcPct val="90000"/>
              </a:lnSpc>
              <a:spcAft>
                <a:spcPts val="600"/>
              </a:spcAft>
              <a:buFont typeface="Arial" panose="020B0604020202020204" pitchFamily="34" charset="0"/>
              <a:buChar char="•"/>
            </a:pPr>
            <a:r>
              <a:rPr lang="en-US" sz="1400" dirty="0"/>
              <a:t>Tilting: split the inputs Q, K, V into blocks and combine</a:t>
            </a:r>
          </a:p>
          <a:p>
            <a:pPr marL="342900" indent="-228600" defTabSz="914400">
              <a:lnSpc>
                <a:spcPct val="90000"/>
              </a:lnSpc>
              <a:spcAft>
                <a:spcPts val="600"/>
              </a:spcAft>
              <a:buFont typeface="Arial" panose="020B0604020202020204" pitchFamily="34" charset="0"/>
              <a:buChar char="•"/>
            </a:pPr>
            <a:r>
              <a:rPr lang="en-US" sz="1400" dirty="0"/>
              <a:t>Recompute: store </a:t>
            </a:r>
            <a:r>
              <a:rPr lang="en-US" sz="1400" dirty="0" err="1"/>
              <a:t>softmax</a:t>
            </a:r>
            <a:r>
              <a:rPr lang="en-US" sz="1400" dirty="0"/>
              <a:t>()</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C10C0E22-3161-DABD-083E-388FC5E171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3427" y="2734056"/>
            <a:ext cx="6193538" cy="3483864"/>
          </a:xfrm>
          <a:prstGeom prst="rect">
            <a:avLst/>
          </a:prstGeom>
        </p:spPr>
      </p:pic>
    </p:spTree>
    <p:extLst>
      <p:ext uri="{BB962C8B-B14F-4D97-AF65-F5344CB8AC3E}">
        <p14:creationId xmlns:p14="http://schemas.microsoft.com/office/powerpoint/2010/main" val="246163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3</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err="1">
                <a:solidFill>
                  <a:srgbClr val="FFFFFF"/>
                </a:solidFill>
              </a:rPr>
              <a:t>Huggingface</a:t>
            </a:r>
            <a:r>
              <a:rPr lang="en-US" sz="2800" dirty="0">
                <a:solidFill>
                  <a:srgbClr val="FFFFFF"/>
                </a:solidFill>
              </a:rPr>
              <a:t> Transformer</a:t>
            </a:r>
          </a:p>
        </p:txBody>
      </p:sp>
    </p:spTree>
    <p:extLst>
      <p:ext uri="{BB962C8B-B14F-4D97-AF65-F5344CB8AC3E}">
        <p14:creationId xmlns:p14="http://schemas.microsoft.com/office/powerpoint/2010/main" val="412976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CA836-8BBF-F7D8-CEE5-2CABBB4AB754}"/>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Huggingface API Structure</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826D0837-7FA0-AB9B-D808-E516ACA43852}"/>
              </a:ext>
            </a:extLst>
          </p:cNvPr>
          <p:cNvSpPr txBox="1"/>
          <p:nvPr/>
        </p:nvSpPr>
        <p:spPr>
          <a:xfrm>
            <a:off x="411480" y="2684095"/>
            <a:ext cx="4443154" cy="34928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800" dirty="0"/>
              <a:t>Basic APIs:</a:t>
            </a:r>
          </a:p>
          <a:p>
            <a:pPr marL="742950" lvl="1" indent="-228600" defTabSz="914400">
              <a:lnSpc>
                <a:spcPct val="90000"/>
              </a:lnSpc>
              <a:spcAft>
                <a:spcPts val="600"/>
              </a:spcAft>
              <a:buFont typeface="Arial" panose="020B0604020202020204" pitchFamily="34" charset="0"/>
              <a:buChar char="•"/>
            </a:pPr>
            <a:r>
              <a:rPr lang="en-US" sz="2800" dirty="0"/>
              <a:t>Transformer</a:t>
            </a:r>
          </a:p>
          <a:p>
            <a:pPr marL="742950" lvl="1" indent="-228600" defTabSz="914400">
              <a:lnSpc>
                <a:spcPct val="90000"/>
              </a:lnSpc>
              <a:spcAft>
                <a:spcPts val="600"/>
              </a:spcAft>
              <a:buFont typeface="Arial" panose="020B0604020202020204" pitchFamily="34" charset="0"/>
              <a:buChar char="•"/>
            </a:pPr>
            <a:r>
              <a:rPr lang="en-US" sz="2800" dirty="0"/>
              <a:t>Tokenizer</a:t>
            </a:r>
          </a:p>
          <a:p>
            <a:pPr marL="742950" lvl="1" indent="-228600" defTabSz="914400">
              <a:lnSpc>
                <a:spcPct val="90000"/>
              </a:lnSpc>
              <a:spcAft>
                <a:spcPts val="600"/>
              </a:spcAft>
              <a:buFont typeface="Arial" panose="020B0604020202020204" pitchFamily="34" charset="0"/>
              <a:buChar char="•"/>
            </a:pPr>
            <a:r>
              <a:rPr lang="en-US" sz="2800" dirty="0"/>
              <a:t>Datasets</a:t>
            </a:r>
          </a:p>
          <a:p>
            <a:pPr marL="742950" lvl="1" indent="-228600" defTabSz="914400">
              <a:lnSpc>
                <a:spcPct val="90000"/>
              </a:lnSpc>
              <a:spcAft>
                <a:spcPts val="600"/>
              </a:spcAft>
              <a:buFont typeface="Arial" panose="020B0604020202020204" pitchFamily="34" charset="0"/>
              <a:buChar char="•"/>
            </a:pPr>
            <a:r>
              <a:rPr lang="en-US" sz="2800" dirty="0"/>
              <a:t>Trainer</a:t>
            </a:r>
          </a:p>
        </p:txBody>
      </p:sp>
      <p:pic>
        <p:nvPicPr>
          <p:cNvPr id="5" name="Content Placeholder 4" descr="A diagram of a model&#10;&#10;Description automatically generated">
            <a:extLst>
              <a:ext uri="{FF2B5EF4-FFF2-40B4-BE49-F238E27FC236}">
                <a16:creationId xmlns:a16="http://schemas.microsoft.com/office/drawing/2014/main" id="{60AFEFA6-F00D-8EEF-4082-0062AEA974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5816" y="2217896"/>
            <a:ext cx="6440424" cy="2366854"/>
          </a:xfrm>
          <a:prstGeom prst="rect">
            <a:avLst/>
          </a:prstGeom>
        </p:spPr>
      </p:pic>
    </p:spTree>
    <p:extLst>
      <p:ext uri="{BB962C8B-B14F-4D97-AF65-F5344CB8AC3E}">
        <p14:creationId xmlns:p14="http://schemas.microsoft.com/office/powerpoint/2010/main" val="299818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696F66-B750-E42C-0E7E-B1EA2F9F9FF5}"/>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Setup and </a:t>
            </a:r>
            <a:r>
              <a:rPr lang="en-US" altLang="zh-CN" sz="3400" kern="1200">
                <a:solidFill>
                  <a:schemeClr val="tx1"/>
                </a:solidFill>
                <a:latin typeface="+mj-lt"/>
                <a:ea typeface="+mj-ea"/>
                <a:cs typeface="+mj-cs"/>
              </a:rPr>
              <a:t>Tokenizer Initialization</a:t>
            </a:r>
            <a:endParaRPr lang="en-US" sz="34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FBCF6841-45B8-60CA-990A-561A51F94B95}"/>
              </a:ext>
            </a:extLst>
          </p:cNvPr>
          <p:cNvSpPr txBox="1"/>
          <p:nvPr/>
        </p:nvSpPr>
        <p:spPr>
          <a:xfrm>
            <a:off x="411480" y="2684095"/>
            <a:ext cx="4443154" cy="3492868"/>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dirty="0"/>
              <a:t>Model: </a:t>
            </a:r>
            <a:r>
              <a:rPr lang="en-US" dirty="0" err="1"/>
              <a:t>LLaMA</a:t>
            </a:r>
            <a:r>
              <a:rPr lang="en-US" dirty="0"/>
              <a:t> 13B</a:t>
            </a:r>
          </a:p>
          <a:p>
            <a:pPr marL="742950" lvl="1" indent="-228600" defTabSz="914400">
              <a:lnSpc>
                <a:spcPct val="90000"/>
              </a:lnSpc>
              <a:spcAft>
                <a:spcPts val="600"/>
              </a:spcAft>
              <a:buFont typeface="Arial" panose="020B0604020202020204" pitchFamily="34" charset="0"/>
              <a:buChar char="•"/>
            </a:pPr>
            <a:r>
              <a:rPr lang="en-US" dirty="0"/>
              <a:t>Checkpointing Shard: 14GB GPU memory</a:t>
            </a:r>
          </a:p>
          <a:p>
            <a:pPr marL="742950" lvl="1" indent="-228600" defTabSz="914400">
              <a:lnSpc>
                <a:spcPct val="90000"/>
              </a:lnSpc>
              <a:spcAft>
                <a:spcPts val="600"/>
              </a:spcAft>
              <a:buFont typeface="Arial" panose="020B0604020202020204" pitchFamily="34" charset="0"/>
              <a:buChar char="•"/>
            </a:pPr>
            <a:r>
              <a:rPr lang="en-US" dirty="0"/>
              <a:t>For </a:t>
            </a:r>
            <a:r>
              <a:rPr lang="en-US" dirty="0" err="1"/>
              <a:t>LLaMA</a:t>
            </a:r>
            <a:r>
              <a:rPr lang="en-US" dirty="0"/>
              <a:t> 8B, 8.5GB GPU memory</a:t>
            </a:r>
          </a:p>
        </p:txBody>
      </p:sp>
      <p:pic>
        <p:nvPicPr>
          <p:cNvPr id="5" name="Content Placeholder 4" descr="A close-up of a computer screen&#10;&#10;Description automatically generated">
            <a:extLst>
              <a:ext uri="{FF2B5EF4-FFF2-40B4-BE49-F238E27FC236}">
                <a16:creationId xmlns:a16="http://schemas.microsoft.com/office/drawing/2014/main" id="{4431F316-C293-93D4-580B-31D64422E7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5816" y="2499664"/>
            <a:ext cx="6440424" cy="1803318"/>
          </a:xfrm>
          <a:prstGeom prst="rect">
            <a:avLst/>
          </a:prstGeom>
        </p:spPr>
      </p:pic>
    </p:spTree>
    <p:extLst>
      <p:ext uri="{BB962C8B-B14F-4D97-AF65-F5344CB8AC3E}">
        <p14:creationId xmlns:p14="http://schemas.microsoft.com/office/powerpoint/2010/main" val="60769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4E6414-C7F9-F0DF-BA51-1F7796851665}"/>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Precision and LoRA Setup</a:t>
            </a:r>
          </a:p>
        </p:txBody>
      </p:sp>
      <p:sp>
        <p:nvSpPr>
          <p:cNvPr id="20" name="Rectangle 1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omputer program&#10;&#10;Description automatically generated">
            <a:extLst>
              <a:ext uri="{FF2B5EF4-FFF2-40B4-BE49-F238E27FC236}">
                <a16:creationId xmlns:a16="http://schemas.microsoft.com/office/drawing/2014/main" id="{FB66D721-6D79-A4FD-D469-22F77CDF9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903" y="936285"/>
            <a:ext cx="5989326" cy="2320863"/>
          </a:xfrm>
          <a:prstGeom prst="rect">
            <a:avLst/>
          </a:prstGeom>
        </p:spPr>
      </p:pic>
      <p:sp>
        <p:nvSpPr>
          <p:cNvPr id="22" name="Rectangle 2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code&#10;&#10;Description automatically generated">
            <a:extLst>
              <a:ext uri="{FF2B5EF4-FFF2-40B4-BE49-F238E27FC236}">
                <a16:creationId xmlns:a16="http://schemas.microsoft.com/office/drawing/2014/main" id="{F6CCB5B3-EF3B-F4B9-6628-0854C77AC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083" y="4193433"/>
            <a:ext cx="3303036" cy="1423407"/>
          </a:xfrm>
          <a:prstGeom prst="rect">
            <a:avLst/>
          </a:prstGeom>
        </p:spPr>
      </p:pic>
      <p:pic>
        <p:nvPicPr>
          <p:cNvPr id="9" name="Picture 8" descr="A text on a page&#10;&#10;Description automatically generated">
            <a:extLst>
              <a:ext uri="{FF2B5EF4-FFF2-40B4-BE49-F238E27FC236}">
                <a16:creationId xmlns:a16="http://schemas.microsoft.com/office/drawing/2014/main" id="{3E3239EF-FDF0-8E3B-69A0-A9B0D6E7A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5013" y="4193433"/>
            <a:ext cx="3499068" cy="1364635"/>
          </a:xfrm>
          <a:prstGeom prst="rect">
            <a:avLst/>
          </a:prstGeom>
        </p:spPr>
      </p:pic>
      <p:sp>
        <p:nvSpPr>
          <p:cNvPr id="3" name="TextBox 2">
            <a:extLst>
              <a:ext uri="{FF2B5EF4-FFF2-40B4-BE49-F238E27FC236}">
                <a16:creationId xmlns:a16="http://schemas.microsoft.com/office/drawing/2014/main" id="{B6B72DFA-B61B-7045-941E-B3B8BE88A767}"/>
              </a:ext>
            </a:extLst>
          </p:cNvPr>
          <p:cNvSpPr txBox="1"/>
          <p:nvPr/>
        </p:nvSpPr>
        <p:spPr>
          <a:xfrm>
            <a:off x="7357081" y="3323729"/>
            <a:ext cx="3036366" cy="369332"/>
          </a:xfrm>
          <a:prstGeom prst="rect">
            <a:avLst/>
          </a:prstGeom>
          <a:noFill/>
        </p:spPr>
        <p:txBody>
          <a:bodyPr wrap="square" rtlCol="0">
            <a:spAutoFit/>
          </a:bodyPr>
          <a:lstStyle/>
          <a:p>
            <a:r>
              <a:rPr lang="en-US" dirty="0" err="1"/>
              <a:t>LoRA</a:t>
            </a:r>
            <a:r>
              <a:rPr lang="en-US" dirty="0"/>
              <a:t> parameter settings</a:t>
            </a:r>
          </a:p>
        </p:txBody>
      </p:sp>
    </p:spTree>
    <p:extLst>
      <p:ext uri="{BB962C8B-B14F-4D97-AF65-F5344CB8AC3E}">
        <p14:creationId xmlns:p14="http://schemas.microsoft.com/office/powerpoint/2010/main" val="170254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A9564-DADB-CFF4-0DD9-3DA15E43DF9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Dataset Setup (cont.)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computer code with text&#10;&#10;Description automatically generated">
            <a:extLst>
              <a:ext uri="{FF2B5EF4-FFF2-40B4-BE49-F238E27FC236}">
                <a16:creationId xmlns:a16="http://schemas.microsoft.com/office/drawing/2014/main" id="{6E1F90B8-EA04-67C0-A3C3-FF2BED3B00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2331371"/>
            <a:ext cx="6996888" cy="1375112"/>
          </a:xfrm>
        </p:spPr>
      </p:pic>
      <p:pic>
        <p:nvPicPr>
          <p:cNvPr id="7" name="Picture 6">
            <a:extLst>
              <a:ext uri="{FF2B5EF4-FFF2-40B4-BE49-F238E27FC236}">
                <a16:creationId xmlns:a16="http://schemas.microsoft.com/office/drawing/2014/main" id="{09253889-8628-D107-39DE-D25AEDD1E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313" y="4218073"/>
            <a:ext cx="9046569" cy="209059"/>
          </a:xfrm>
          <a:prstGeom prst="rect">
            <a:avLst/>
          </a:prstGeom>
        </p:spPr>
      </p:pic>
      <p:sp>
        <p:nvSpPr>
          <p:cNvPr id="8" name="TextBox 7">
            <a:extLst>
              <a:ext uri="{FF2B5EF4-FFF2-40B4-BE49-F238E27FC236}">
                <a16:creationId xmlns:a16="http://schemas.microsoft.com/office/drawing/2014/main" id="{F8DAECEF-192E-C163-09CA-96EB90CBC954}"/>
              </a:ext>
            </a:extLst>
          </p:cNvPr>
          <p:cNvSpPr txBox="1"/>
          <p:nvPr/>
        </p:nvSpPr>
        <p:spPr>
          <a:xfrm>
            <a:off x="4864608" y="3817963"/>
            <a:ext cx="2772990" cy="400110"/>
          </a:xfrm>
          <a:prstGeom prst="rect">
            <a:avLst/>
          </a:prstGeom>
          <a:noFill/>
        </p:spPr>
        <p:txBody>
          <a:bodyPr wrap="square" rtlCol="0">
            <a:spAutoFit/>
          </a:bodyPr>
          <a:lstStyle/>
          <a:p>
            <a:pPr defTabSz="256032">
              <a:spcAft>
                <a:spcPts val="600"/>
              </a:spcAft>
            </a:pPr>
            <a:r>
              <a:rPr lang="en-US" sz="2000" kern="1200" dirty="0">
                <a:solidFill>
                  <a:schemeClr val="tx1"/>
                </a:solidFill>
                <a:latin typeface="+mn-lt"/>
                <a:ea typeface="+mn-ea"/>
                <a:cs typeface="+mn-cs"/>
              </a:rPr>
              <a:t>Example:</a:t>
            </a:r>
            <a:endParaRPr lang="en-US" sz="4400" dirty="0"/>
          </a:p>
        </p:txBody>
      </p:sp>
    </p:spTree>
    <p:extLst>
      <p:ext uri="{BB962C8B-B14F-4D97-AF65-F5344CB8AC3E}">
        <p14:creationId xmlns:p14="http://schemas.microsoft.com/office/powerpoint/2010/main" val="45992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A3F8-0A4D-C8FD-6097-DCCCF79C0EDF}"/>
              </a:ext>
            </a:extLst>
          </p:cNvPr>
          <p:cNvSpPr>
            <a:spLocks noGrp="1"/>
          </p:cNvSpPr>
          <p:nvPr>
            <p:ph type="title"/>
          </p:nvPr>
        </p:nvSpPr>
        <p:spPr/>
        <p:txBody>
          <a:bodyPr/>
          <a:lstStyle/>
          <a:p>
            <a:r>
              <a:rPr lang="en-US"/>
              <a:t>Tokenization</a:t>
            </a:r>
            <a:endParaRPr lang="en-US" dirty="0"/>
          </a:p>
        </p:txBody>
      </p:sp>
      <p:pic>
        <p:nvPicPr>
          <p:cNvPr id="5" name="Content Placeholder 4" descr="A close-up of a computer code&#10;&#10;Description automatically generated">
            <a:extLst>
              <a:ext uri="{FF2B5EF4-FFF2-40B4-BE49-F238E27FC236}">
                <a16:creationId xmlns:a16="http://schemas.microsoft.com/office/drawing/2014/main" id="{23EC0AE6-1DA8-47FA-4103-80FB4B95AC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607" y="4590689"/>
            <a:ext cx="3562847" cy="790685"/>
          </a:xfrm>
        </p:spPr>
      </p:pic>
      <p:pic>
        <p:nvPicPr>
          <p:cNvPr id="7" name="Picture 6" descr="A screen shot of a computer code&#10;&#10;Description automatically generated">
            <a:extLst>
              <a:ext uri="{FF2B5EF4-FFF2-40B4-BE49-F238E27FC236}">
                <a16:creationId xmlns:a16="http://schemas.microsoft.com/office/drawing/2014/main" id="{3C58889A-B3BA-9A3B-D3F7-66AD5A705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07" y="1723306"/>
            <a:ext cx="7535327" cy="2562583"/>
          </a:xfrm>
          <a:prstGeom prst="rect">
            <a:avLst/>
          </a:prstGeom>
        </p:spPr>
      </p:pic>
    </p:spTree>
    <p:extLst>
      <p:ext uri="{BB962C8B-B14F-4D97-AF65-F5344CB8AC3E}">
        <p14:creationId xmlns:p14="http://schemas.microsoft.com/office/powerpoint/2010/main" val="150859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A56CC-901B-E10C-01F5-B3713047CE3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Training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 shot of a computer code&#10;&#10;Description automatically generated">
            <a:extLst>
              <a:ext uri="{FF2B5EF4-FFF2-40B4-BE49-F238E27FC236}">
                <a16:creationId xmlns:a16="http://schemas.microsoft.com/office/drawing/2014/main" id="{5FC139CB-9BEF-EDB0-AF9A-209CC3BD4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608" y="1410717"/>
            <a:ext cx="6846363" cy="3885311"/>
          </a:xfrm>
          <a:prstGeom prst="rect">
            <a:avLst/>
          </a:prstGeom>
        </p:spPr>
      </p:pic>
    </p:spTree>
    <p:extLst>
      <p:ext uri="{BB962C8B-B14F-4D97-AF65-F5344CB8AC3E}">
        <p14:creationId xmlns:p14="http://schemas.microsoft.com/office/powerpoint/2010/main" val="44396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94283-D953-8928-5FF6-A888DAF1E34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dirty="0">
                <a:solidFill>
                  <a:schemeClr val="tx1"/>
                </a:solidFill>
                <a:latin typeface="+mj-lt"/>
                <a:ea typeface="+mj-ea"/>
                <a:cs typeface="+mj-cs"/>
              </a:rPr>
              <a:t>Issue (Week 3)</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E400475-7D4C-C458-8BDD-8905BC8C7B8C}"/>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700" dirty="0"/>
              <a:t>Potential Solutions:</a:t>
            </a:r>
          </a:p>
          <a:p>
            <a:pPr marL="742950" lvl="1" indent="-228600" defTabSz="914400">
              <a:lnSpc>
                <a:spcPct val="90000"/>
              </a:lnSpc>
              <a:spcAft>
                <a:spcPts val="600"/>
              </a:spcAft>
              <a:buFont typeface="Arial" panose="020B0604020202020204" pitchFamily="34" charset="0"/>
              <a:buChar char="•"/>
            </a:pPr>
            <a:r>
              <a:rPr lang="en-US" sz="1700" dirty="0" err="1"/>
              <a:t>Huggingface</a:t>
            </a:r>
            <a:r>
              <a:rPr lang="en-US" sz="1700" dirty="0"/>
              <a:t> Accelerate</a:t>
            </a:r>
          </a:p>
          <a:p>
            <a:pPr marL="742950" lvl="1" indent="-228600" defTabSz="914400">
              <a:lnSpc>
                <a:spcPct val="90000"/>
              </a:lnSpc>
              <a:spcAft>
                <a:spcPts val="600"/>
              </a:spcAft>
              <a:buFont typeface="Arial" panose="020B0604020202020204" pitchFamily="34" charset="0"/>
              <a:buChar char="•"/>
            </a:pPr>
            <a:r>
              <a:rPr lang="en-US" sz="1700" dirty="0" err="1"/>
              <a:t>Pytorch</a:t>
            </a:r>
            <a:r>
              <a:rPr lang="en-US" sz="1700" dirty="0"/>
              <a:t> Script: </a:t>
            </a:r>
            <a:r>
              <a:rPr lang="en-US" sz="1700" dirty="0">
                <a:hlinkClick r:id="rId2"/>
              </a:rPr>
              <a:t>https://huggingface.co/docs/transformers/run_scripts#distributed-training-and-mixed-precision</a:t>
            </a:r>
            <a:endParaRPr lang="en-US" sz="1700" dirty="0"/>
          </a:p>
          <a:p>
            <a:pPr marL="742950" lvl="1" indent="-228600" defTabSz="914400">
              <a:lnSpc>
                <a:spcPct val="90000"/>
              </a:lnSpc>
              <a:spcAft>
                <a:spcPts val="600"/>
              </a:spcAft>
              <a:buFont typeface="Arial" panose="020B0604020202020204" pitchFamily="34" charset="0"/>
              <a:buChar char="•"/>
            </a:pPr>
            <a:r>
              <a:rPr lang="en-US" sz="1700" dirty="0" err="1"/>
              <a:t>DeepSpeed</a:t>
            </a:r>
            <a:endParaRPr lang="en-US" sz="1700" dirty="0"/>
          </a:p>
        </p:txBody>
      </p:sp>
      <p:pic>
        <p:nvPicPr>
          <p:cNvPr id="5" name="Picture 4" descr="A screenshot of a computer&#10;&#10;Description automatically generated">
            <a:extLst>
              <a:ext uri="{FF2B5EF4-FFF2-40B4-BE49-F238E27FC236}">
                <a16:creationId xmlns:a16="http://schemas.microsoft.com/office/drawing/2014/main" id="{3C6B04AA-3794-6914-2B01-50021D51D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967" y="2687598"/>
            <a:ext cx="6921940" cy="1592045"/>
          </a:xfrm>
          <a:prstGeom prst="rect">
            <a:avLst/>
          </a:prstGeom>
        </p:spPr>
      </p:pic>
    </p:spTree>
    <p:extLst>
      <p:ext uri="{BB962C8B-B14F-4D97-AF65-F5344CB8AC3E}">
        <p14:creationId xmlns:p14="http://schemas.microsoft.com/office/powerpoint/2010/main" val="132354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4</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a:solidFill>
                  <a:srgbClr val="FFFFFF"/>
                </a:solidFill>
              </a:rPr>
              <a:t>PEFT Intro</a:t>
            </a:r>
          </a:p>
        </p:txBody>
      </p:sp>
    </p:spTree>
    <p:extLst>
      <p:ext uri="{BB962C8B-B14F-4D97-AF65-F5344CB8AC3E}">
        <p14:creationId xmlns:p14="http://schemas.microsoft.com/office/powerpoint/2010/main" val="310892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0F77-6CA5-AE25-7F42-178C83DCEE11}"/>
              </a:ext>
            </a:extLst>
          </p:cNvPr>
          <p:cNvSpPr>
            <a:spLocks noGrp="1"/>
          </p:cNvSpPr>
          <p:nvPr>
            <p:ph type="title"/>
          </p:nvPr>
        </p:nvSpPr>
        <p:spPr/>
        <p:txBody>
          <a:bodyPr>
            <a:normAutofit/>
          </a:bodyPr>
          <a:lstStyle/>
          <a:p>
            <a:r>
              <a:rPr lang="en-US" dirty="0"/>
              <a:t>General goals (not all)</a:t>
            </a:r>
          </a:p>
        </p:txBody>
      </p:sp>
      <p:graphicFrame>
        <p:nvGraphicFramePr>
          <p:cNvPr id="5" name="Content Placeholder 2">
            <a:extLst>
              <a:ext uri="{FF2B5EF4-FFF2-40B4-BE49-F238E27FC236}">
                <a16:creationId xmlns:a16="http://schemas.microsoft.com/office/drawing/2014/main" id="{255201C8-64A7-3B14-BDF5-5BAED4A4BF16}"/>
              </a:ext>
            </a:extLst>
          </p:cNvPr>
          <p:cNvGraphicFramePr>
            <a:graphicFrameLocks noGrp="1"/>
          </p:cNvGraphicFramePr>
          <p:nvPr>
            <p:ph idx="1"/>
            <p:extLst>
              <p:ext uri="{D42A27DB-BD31-4B8C-83A1-F6EECF244321}">
                <p14:modId xmlns:p14="http://schemas.microsoft.com/office/powerpoint/2010/main" val="1853307078"/>
              </p:ext>
            </p:extLst>
          </p:nvPr>
        </p:nvGraphicFramePr>
        <p:xfrm>
          <a:off x="838200" y="134043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19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ED88E-2485-6C01-B8ED-9ED4FEA502F2}"/>
              </a:ext>
            </a:extLst>
          </p:cNvPr>
          <p:cNvSpPr>
            <a:spLocks noGrp="1"/>
          </p:cNvSpPr>
          <p:nvPr>
            <p:ph type="title"/>
          </p:nvPr>
        </p:nvSpPr>
        <p:spPr/>
        <p:txBody>
          <a:bodyPr/>
          <a:lstStyle/>
          <a:p>
            <a:r>
              <a:rPr lang="en-US" dirty="0"/>
              <a:t>Llama-Adapter</a:t>
            </a:r>
          </a:p>
        </p:txBody>
      </p:sp>
      <p:pic>
        <p:nvPicPr>
          <p:cNvPr id="5" name="Content Placeholder 4" descr="A screenshot of a computer&#10;&#10;Description automatically generated">
            <a:extLst>
              <a:ext uri="{FF2B5EF4-FFF2-40B4-BE49-F238E27FC236}">
                <a16:creationId xmlns:a16="http://schemas.microsoft.com/office/drawing/2014/main" id="{85981BAA-4A75-6308-9087-3129C4465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57893"/>
            <a:ext cx="5636936" cy="2058480"/>
          </a:xfrm>
        </p:spPr>
      </p:pic>
      <p:pic>
        <p:nvPicPr>
          <p:cNvPr id="7" name="Picture 6" descr="A screenshot of a computer&#10;&#10;Description automatically generated">
            <a:extLst>
              <a:ext uri="{FF2B5EF4-FFF2-40B4-BE49-F238E27FC236}">
                <a16:creationId xmlns:a16="http://schemas.microsoft.com/office/drawing/2014/main" id="{FF5FFBC1-D6C0-2E90-D5AD-B2F6C4D55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132" y="2447011"/>
            <a:ext cx="3614660" cy="4132463"/>
          </a:xfrm>
          <a:prstGeom prst="rect">
            <a:avLst/>
          </a:prstGeom>
        </p:spPr>
      </p:pic>
      <p:sp>
        <p:nvSpPr>
          <p:cNvPr id="8" name="TextBox 7">
            <a:extLst>
              <a:ext uri="{FF2B5EF4-FFF2-40B4-BE49-F238E27FC236}">
                <a16:creationId xmlns:a16="http://schemas.microsoft.com/office/drawing/2014/main" id="{54680AC8-FF63-B50C-8130-1BFD5F09CA59}"/>
              </a:ext>
            </a:extLst>
          </p:cNvPr>
          <p:cNvSpPr txBox="1"/>
          <p:nvPr/>
        </p:nvSpPr>
        <p:spPr>
          <a:xfrm>
            <a:off x="693683" y="2007476"/>
            <a:ext cx="641899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Learnable Adaption Prompt</a:t>
            </a:r>
          </a:p>
          <a:p>
            <a:pPr marL="742950" lvl="1" indent="-285750">
              <a:buFont typeface="Arial" panose="020B0604020202020204" pitchFamily="34" charset="0"/>
              <a:buChar char="•"/>
            </a:pPr>
            <a:r>
              <a:rPr lang="en-US" dirty="0"/>
              <a:t>Instruct fine-tuning</a:t>
            </a:r>
          </a:p>
          <a:p>
            <a:pPr marL="742950" lvl="1" indent="-285750">
              <a:buFont typeface="Arial" panose="020B0604020202020204" pitchFamily="34" charset="0"/>
              <a:buChar char="•"/>
            </a:pPr>
            <a:r>
              <a:rPr lang="en-US" dirty="0"/>
              <a:t>-</a:t>
            </a:r>
          </a:p>
          <a:p>
            <a:pPr marL="742950" lvl="1" indent="-285750">
              <a:buFont typeface="Arial" panose="020B0604020202020204" pitchFamily="34" charset="0"/>
              <a:buChar char="•"/>
            </a:pPr>
            <a:r>
              <a:rPr lang="en-US" dirty="0"/>
              <a:t>K -&gt; instruction length, C -&gt; feature dimension, T -&gt; word with length M</a:t>
            </a:r>
          </a:p>
          <a:p>
            <a:pPr marL="742950" lvl="1" indent="-285750">
              <a:buFont typeface="Arial" panose="020B0604020202020204" pitchFamily="34" charset="0"/>
              <a:buChar char="•"/>
            </a:pPr>
            <a:r>
              <a:rPr lang="en-US" dirty="0"/>
              <a:t>Only insert prompt into topmost L layers</a:t>
            </a:r>
          </a:p>
          <a:p>
            <a:pPr marL="742950" lvl="1" indent="-285750">
              <a:buFont typeface="Arial" panose="020B0604020202020204" pitchFamily="34" charset="0"/>
              <a:buChar char="•"/>
            </a:pPr>
            <a:r>
              <a:rPr lang="en-US" dirty="0"/>
              <a:t>Purpose: Guide T to generate </a:t>
            </a:r>
            <a:r>
              <a:rPr lang="en-US" b="1" dirty="0"/>
              <a:t>subsequent contextual response</a:t>
            </a:r>
          </a:p>
          <a:p>
            <a:pPr marL="285750" indent="-285750">
              <a:buFont typeface="Arial" panose="020B0604020202020204" pitchFamily="34" charset="0"/>
              <a:buChar char="•"/>
            </a:pPr>
            <a:r>
              <a:rPr lang="en-US" dirty="0"/>
              <a:t>Zero-</a:t>
            </a:r>
            <a:r>
              <a:rPr lang="en-US" dirty="0" err="1"/>
              <a:t>init</a:t>
            </a:r>
            <a:r>
              <a:rPr lang="en-US" dirty="0"/>
              <a:t> Attention and learnable gating factor</a:t>
            </a:r>
          </a:p>
          <a:p>
            <a:pPr marL="742950" lvl="1" indent="-285750">
              <a:buFont typeface="Arial" panose="020B0604020202020204" pitchFamily="34" charset="0"/>
              <a:buChar char="•"/>
            </a:pPr>
            <a:r>
              <a:rPr lang="en-US" dirty="0"/>
              <a:t>Purpose: Solve the disturbance to the word tokens brought by adaption</a:t>
            </a:r>
          </a:p>
          <a:p>
            <a:pPr marL="742950" lvl="1" indent="-285750">
              <a:buFont typeface="Arial" panose="020B0604020202020204" pitchFamily="34" charset="0"/>
              <a:buChar char="•"/>
            </a:pPr>
            <a:r>
              <a:rPr lang="en-US" dirty="0"/>
              <a:t>Change last L transformer layers</a:t>
            </a:r>
          </a:p>
          <a:p>
            <a:pPr marL="742950" lvl="1" indent="-285750">
              <a:buFont typeface="Arial" panose="020B0604020202020204" pitchFamily="34" charset="0"/>
              <a:buChar char="•"/>
            </a:pPr>
            <a:r>
              <a:rPr lang="en-US" dirty="0"/>
              <a:t>Gating factor: control the importance of attention score</a:t>
            </a:r>
          </a:p>
        </p:txBody>
      </p:sp>
      <p:pic>
        <p:nvPicPr>
          <p:cNvPr id="10" name="Picture 9">
            <a:extLst>
              <a:ext uri="{FF2B5EF4-FFF2-40B4-BE49-F238E27FC236}">
                <a16:creationId xmlns:a16="http://schemas.microsoft.com/office/drawing/2014/main" id="{B945D232-A291-7AA7-C81B-C93118BCC4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874" y="2548834"/>
            <a:ext cx="1720993" cy="363225"/>
          </a:xfrm>
          <a:prstGeom prst="rect">
            <a:avLst/>
          </a:prstGeom>
        </p:spPr>
      </p:pic>
      <p:pic>
        <p:nvPicPr>
          <p:cNvPr id="12" name="Picture 11" descr="A close up of a number&#10;&#10;Description automatically generated">
            <a:extLst>
              <a:ext uri="{FF2B5EF4-FFF2-40B4-BE49-F238E27FC236}">
                <a16:creationId xmlns:a16="http://schemas.microsoft.com/office/drawing/2014/main" id="{B1B0DAF2-7315-4620-CC5E-AB3A5A055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8" y="5692734"/>
            <a:ext cx="2178162" cy="800141"/>
          </a:xfrm>
          <a:prstGeom prst="rect">
            <a:avLst/>
          </a:prstGeom>
        </p:spPr>
      </p:pic>
      <p:pic>
        <p:nvPicPr>
          <p:cNvPr id="14" name="Picture 13" descr="A black and white math symbol&#10;&#10;Description automatically generated">
            <a:extLst>
              <a:ext uri="{FF2B5EF4-FFF2-40B4-BE49-F238E27FC236}">
                <a16:creationId xmlns:a16="http://schemas.microsoft.com/office/drawing/2014/main" id="{39A4AC73-891D-1B49-EE5A-EE5353409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9547" y="5705434"/>
            <a:ext cx="2540131" cy="387370"/>
          </a:xfrm>
          <a:prstGeom prst="rect">
            <a:avLst/>
          </a:prstGeom>
        </p:spPr>
      </p:pic>
      <p:sp>
        <p:nvSpPr>
          <p:cNvPr id="15" name="Arrow: Right 14">
            <a:extLst>
              <a:ext uri="{FF2B5EF4-FFF2-40B4-BE49-F238E27FC236}">
                <a16:creationId xmlns:a16="http://schemas.microsoft.com/office/drawing/2014/main" id="{29A9AC49-ABF2-E0B0-762D-084C9A90818E}"/>
              </a:ext>
            </a:extLst>
          </p:cNvPr>
          <p:cNvSpPr/>
          <p:nvPr/>
        </p:nvSpPr>
        <p:spPr>
          <a:xfrm>
            <a:off x="2230716" y="6085854"/>
            <a:ext cx="300709" cy="1204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white text&#10;&#10;Description automatically generated">
            <a:extLst>
              <a:ext uri="{FF2B5EF4-FFF2-40B4-BE49-F238E27FC236}">
                <a16:creationId xmlns:a16="http://schemas.microsoft.com/office/drawing/2014/main" id="{29173A6E-D0CB-5039-E0C5-637C2CB4EE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4914" y="6152808"/>
            <a:ext cx="3111660" cy="330217"/>
          </a:xfrm>
          <a:prstGeom prst="rect">
            <a:avLst/>
          </a:prstGeom>
        </p:spPr>
      </p:pic>
      <p:pic>
        <p:nvPicPr>
          <p:cNvPr id="19" name="Picture 18">
            <a:extLst>
              <a:ext uri="{FF2B5EF4-FFF2-40B4-BE49-F238E27FC236}">
                <a16:creationId xmlns:a16="http://schemas.microsoft.com/office/drawing/2014/main" id="{EFE9EA6A-AA29-3E37-3960-3420B2F04D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0708" y="5989425"/>
            <a:ext cx="2101958" cy="304816"/>
          </a:xfrm>
          <a:prstGeom prst="rect">
            <a:avLst/>
          </a:prstGeom>
        </p:spPr>
      </p:pic>
      <p:sp>
        <p:nvSpPr>
          <p:cNvPr id="20" name="Arrow: Right 19">
            <a:extLst>
              <a:ext uri="{FF2B5EF4-FFF2-40B4-BE49-F238E27FC236}">
                <a16:creationId xmlns:a16="http://schemas.microsoft.com/office/drawing/2014/main" id="{3E37DB28-2BA4-AC4F-2F73-858479571D38}"/>
              </a:ext>
            </a:extLst>
          </p:cNvPr>
          <p:cNvSpPr/>
          <p:nvPr/>
        </p:nvSpPr>
        <p:spPr>
          <a:xfrm>
            <a:off x="5894413" y="6081625"/>
            <a:ext cx="300709" cy="1204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29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C569-0058-761B-1BFD-1B3E230B04D4}"/>
              </a:ext>
            </a:extLst>
          </p:cNvPr>
          <p:cNvSpPr>
            <a:spLocks noGrp="1"/>
          </p:cNvSpPr>
          <p:nvPr>
            <p:ph type="title"/>
          </p:nvPr>
        </p:nvSpPr>
        <p:spPr/>
        <p:txBody>
          <a:bodyPr/>
          <a:lstStyle/>
          <a:p>
            <a:r>
              <a:rPr lang="en-US" dirty="0"/>
              <a:t>P-tuning</a:t>
            </a:r>
          </a:p>
        </p:txBody>
      </p:sp>
      <p:sp>
        <p:nvSpPr>
          <p:cNvPr id="6" name="TextBox 5">
            <a:extLst>
              <a:ext uri="{FF2B5EF4-FFF2-40B4-BE49-F238E27FC236}">
                <a16:creationId xmlns:a16="http://schemas.microsoft.com/office/drawing/2014/main" id="{3FE66A40-8245-26BF-E49D-05ABC4BEE172}"/>
              </a:ext>
            </a:extLst>
          </p:cNvPr>
          <p:cNvSpPr txBox="1"/>
          <p:nvPr/>
        </p:nvSpPr>
        <p:spPr>
          <a:xfrm>
            <a:off x="521638" y="4209922"/>
            <a:ext cx="549253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Key: using pre-existed annotation dataset to </a:t>
            </a:r>
            <a:r>
              <a:rPr lang="en-US" b="1" dirty="0"/>
              <a:t>auto generate masked prompt</a:t>
            </a:r>
          </a:p>
          <a:p>
            <a:pPr marL="285750" indent="-285750">
              <a:buFont typeface="Arial" panose="020B0604020202020204" pitchFamily="34" charset="0"/>
              <a:buChar char="•"/>
            </a:pPr>
            <a:r>
              <a:rPr lang="en-US" dirty="0"/>
              <a:t>Solve NLU problems</a:t>
            </a:r>
          </a:p>
          <a:p>
            <a:pPr marL="285750" indent="-285750">
              <a:buFont typeface="Arial" panose="020B0604020202020204" pitchFamily="34" charset="0"/>
              <a:buChar char="•"/>
            </a:pPr>
            <a:r>
              <a:rPr lang="en-US" dirty="0"/>
              <a:t>Fix the weights of the whole model and optimize the embedding of only the tokens [unused1]～[unused6]</a:t>
            </a:r>
          </a:p>
          <a:p>
            <a:pPr marL="742950" lvl="1" indent="-285750">
              <a:buFont typeface="Arial" panose="020B0604020202020204" pitchFamily="34" charset="0"/>
              <a:buChar char="•"/>
            </a:pPr>
            <a:r>
              <a:rPr lang="en-US" dirty="0"/>
              <a:t>Using a small LSTM to calculate the embedding</a:t>
            </a:r>
          </a:p>
          <a:p>
            <a:pPr marL="285750" indent="-285750">
              <a:buFont typeface="Arial" panose="020B0604020202020204" pitchFamily="34" charset="0"/>
              <a:buChar char="•"/>
            </a:pPr>
            <a:r>
              <a:rPr lang="en-US" dirty="0"/>
              <a:t>Advantage: save time</a:t>
            </a:r>
          </a:p>
        </p:txBody>
      </p:sp>
      <p:pic>
        <p:nvPicPr>
          <p:cNvPr id="12" name="Picture 11" descr="A screen shot of a computer&#10;&#10;Description automatically generated">
            <a:extLst>
              <a:ext uri="{FF2B5EF4-FFF2-40B4-BE49-F238E27FC236}">
                <a16:creationId xmlns:a16="http://schemas.microsoft.com/office/drawing/2014/main" id="{E75B71D4-2412-DBB7-F6C5-F35702002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3285" y="2212108"/>
            <a:ext cx="5492536" cy="1326784"/>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FDF3EFB3-526C-57CE-FD28-A337CE065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23696"/>
            <a:ext cx="5492536" cy="1315196"/>
          </a:xfrm>
          <a:prstGeom prst="rect">
            <a:avLst/>
          </a:prstGeom>
        </p:spPr>
      </p:pic>
      <p:sp>
        <p:nvSpPr>
          <p:cNvPr id="16" name="Arrow: Right 15">
            <a:extLst>
              <a:ext uri="{FF2B5EF4-FFF2-40B4-BE49-F238E27FC236}">
                <a16:creationId xmlns:a16="http://schemas.microsoft.com/office/drawing/2014/main" id="{A9A4A63D-C89D-9DF3-39D9-0EAD188F9F94}"/>
              </a:ext>
            </a:extLst>
          </p:cNvPr>
          <p:cNvSpPr/>
          <p:nvPr/>
        </p:nvSpPr>
        <p:spPr>
          <a:xfrm>
            <a:off x="5682781" y="2718652"/>
            <a:ext cx="638239" cy="2884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 code&#10;&#10;Description automatically generated">
            <a:extLst>
              <a:ext uri="{FF2B5EF4-FFF2-40B4-BE49-F238E27FC236}">
                <a16:creationId xmlns:a16="http://schemas.microsoft.com/office/drawing/2014/main" id="{523A2E44-F86A-80C4-DCF5-4763F2313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86" y="4071900"/>
            <a:ext cx="6441713" cy="1672335"/>
          </a:xfrm>
          <a:prstGeom prst="rect">
            <a:avLst/>
          </a:prstGeom>
        </p:spPr>
      </p:pic>
    </p:spTree>
    <p:extLst>
      <p:ext uri="{BB962C8B-B14F-4D97-AF65-F5344CB8AC3E}">
        <p14:creationId xmlns:p14="http://schemas.microsoft.com/office/powerpoint/2010/main" val="3462709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C6E7-9488-103C-93FC-E3F86BF3A612}"/>
              </a:ext>
            </a:extLst>
          </p:cNvPr>
          <p:cNvSpPr>
            <a:spLocks noGrp="1"/>
          </p:cNvSpPr>
          <p:nvPr>
            <p:ph type="title"/>
          </p:nvPr>
        </p:nvSpPr>
        <p:spPr/>
        <p:txBody>
          <a:bodyPr/>
          <a:lstStyle/>
          <a:p>
            <a:r>
              <a:rPr lang="en-US"/>
              <a:t>Prefix-Tuning</a:t>
            </a:r>
            <a:endParaRPr lang="en-US" dirty="0"/>
          </a:p>
        </p:txBody>
      </p:sp>
      <p:pic>
        <p:nvPicPr>
          <p:cNvPr id="5" name="Content Placeholder 4" descr="A diagram of different types of coffee&#10;&#10;Description automatically generated">
            <a:extLst>
              <a:ext uri="{FF2B5EF4-FFF2-40B4-BE49-F238E27FC236}">
                <a16:creationId xmlns:a16="http://schemas.microsoft.com/office/drawing/2014/main" id="{11EA6540-FEA4-B7AA-4B83-C9166D439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080" y="1500342"/>
            <a:ext cx="5508220" cy="4351338"/>
          </a:xfrm>
        </p:spPr>
      </p:pic>
      <p:sp>
        <p:nvSpPr>
          <p:cNvPr id="6" name="TextBox 5">
            <a:extLst>
              <a:ext uri="{FF2B5EF4-FFF2-40B4-BE49-F238E27FC236}">
                <a16:creationId xmlns:a16="http://schemas.microsoft.com/office/drawing/2014/main" id="{3A484736-56EA-AE0F-F171-EE7F50DB0240}"/>
              </a:ext>
            </a:extLst>
          </p:cNvPr>
          <p:cNvSpPr txBox="1"/>
          <p:nvPr/>
        </p:nvSpPr>
        <p:spPr>
          <a:xfrm>
            <a:off x="6597181" y="1822663"/>
            <a:ext cx="5148870" cy="1754326"/>
          </a:xfrm>
          <a:prstGeom prst="rect">
            <a:avLst/>
          </a:prstGeom>
          <a:noFill/>
        </p:spPr>
        <p:txBody>
          <a:bodyPr wrap="square" rtlCol="0">
            <a:spAutoFit/>
          </a:bodyPr>
          <a:lstStyle/>
          <a:p>
            <a:pPr marL="285750" indent="-285750">
              <a:buFont typeface="Arial" panose="020B0604020202020204" pitchFamily="34" charset="0"/>
              <a:buChar char="•"/>
            </a:pPr>
            <a:r>
              <a:rPr lang="en-US"/>
              <a:t>Key: Frozen the model weight, optimize continuous task-specific vector</a:t>
            </a:r>
          </a:p>
          <a:p>
            <a:pPr marL="285750" indent="-285750">
              <a:buFont typeface="Arial" panose="020B0604020202020204" pitchFamily="34" charset="0"/>
              <a:buChar char="•"/>
            </a:pPr>
            <a:r>
              <a:rPr lang="en-US"/>
              <a:t>Focus: table-to-text, summarization problem</a:t>
            </a:r>
          </a:p>
          <a:p>
            <a:pPr marL="285750" indent="-285750">
              <a:buFont typeface="Arial" panose="020B0604020202020204" pitchFamily="34" charset="0"/>
              <a:buChar char="•"/>
            </a:pPr>
            <a:r>
              <a:rPr lang="en-US"/>
              <a:t>Store a transformer model + specific prefix vector</a:t>
            </a:r>
          </a:p>
          <a:p>
            <a:pPr marL="285750" indent="-285750">
              <a:buFont typeface="Arial" panose="020B0604020202020204" pitchFamily="34" charset="0"/>
              <a:buChar char="•"/>
            </a:pPr>
            <a:r>
              <a:rPr lang="en-US"/>
              <a:t>Mapping a MLP matrix</a:t>
            </a:r>
            <a:endParaRPr lang="en-US" dirty="0"/>
          </a:p>
        </p:txBody>
      </p:sp>
      <p:pic>
        <p:nvPicPr>
          <p:cNvPr id="8" name="Picture 7" descr="A screenshot of a computer&#10;&#10;Description automatically generated">
            <a:extLst>
              <a:ext uri="{FF2B5EF4-FFF2-40B4-BE49-F238E27FC236}">
                <a16:creationId xmlns:a16="http://schemas.microsoft.com/office/drawing/2014/main" id="{00FC900A-4165-DCEA-89B2-B6659B3E1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575" y="3676011"/>
            <a:ext cx="6326425" cy="2176100"/>
          </a:xfrm>
          <a:prstGeom prst="rect">
            <a:avLst/>
          </a:prstGeom>
        </p:spPr>
      </p:pic>
    </p:spTree>
    <p:extLst>
      <p:ext uri="{BB962C8B-B14F-4D97-AF65-F5344CB8AC3E}">
        <p14:creationId xmlns:p14="http://schemas.microsoft.com/office/powerpoint/2010/main" val="138741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5</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a:solidFill>
                  <a:srgbClr val="FFFFFF"/>
                </a:solidFill>
              </a:rPr>
              <a:t>Instruction Tuning</a:t>
            </a:r>
          </a:p>
        </p:txBody>
      </p:sp>
    </p:spTree>
    <p:extLst>
      <p:ext uri="{BB962C8B-B14F-4D97-AF65-F5344CB8AC3E}">
        <p14:creationId xmlns:p14="http://schemas.microsoft.com/office/powerpoint/2010/main" val="1572811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F4102-FA70-AFFC-DF13-FA8C440B11F6}"/>
              </a:ext>
            </a:extLst>
          </p:cNvPr>
          <p:cNvSpPr>
            <a:spLocks noGrp="1"/>
          </p:cNvSpPr>
          <p:nvPr>
            <p:ph type="title"/>
          </p:nvPr>
        </p:nvSpPr>
        <p:spPr>
          <a:xfrm>
            <a:off x="635000" y="640823"/>
            <a:ext cx="3418659" cy="5583148"/>
          </a:xfrm>
        </p:spPr>
        <p:txBody>
          <a:bodyPr anchor="ctr">
            <a:normAutofit/>
          </a:bodyPr>
          <a:lstStyle/>
          <a:p>
            <a:r>
              <a:rPr lang="en-US" sz="5400"/>
              <a:t>Instruction Tuning: Paper List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B30317-0217-ABA4-463A-91BA2DFD9FAB}"/>
              </a:ext>
            </a:extLst>
          </p:cNvPr>
          <p:cNvGraphicFramePr>
            <a:graphicFrameLocks noGrp="1"/>
          </p:cNvGraphicFramePr>
          <p:nvPr>
            <p:ph idx="1"/>
            <p:extLst>
              <p:ext uri="{D42A27DB-BD31-4B8C-83A1-F6EECF244321}">
                <p14:modId xmlns:p14="http://schemas.microsoft.com/office/powerpoint/2010/main" val="32242493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626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3" name="Rectangle 2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6B5410-56A7-F9D0-E1FD-BF3384C8F27B}"/>
              </a:ext>
            </a:extLst>
          </p:cNvPr>
          <p:cNvSpPr>
            <a:spLocks noGrp="1"/>
          </p:cNvSpPr>
          <p:nvPr>
            <p:ph type="title"/>
          </p:nvPr>
        </p:nvSpPr>
        <p:spPr>
          <a:xfrm>
            <a:off x="1046746" y="586822"/>
            <a:ext cx="3560252" cy="1645920"/>
          </a:xfrm>
        </p:spPr>
        <p:txBody>
          <a:bodyPr>
            <a:normAutofit/>
          </a:bodyPr>
          <a:lstStyle/>
          <a:p>
            <a:r>
              <a:rPr lang="en-US" sz="3200" dirty="0"/>
              <a:t>Instruction Tuning: FLAN</a:t>
            </a:r>
          </a:p>
        </p:txBody>
      </p:sp>
      <p:sp>
        <p:nvSpPr>
          <p:cNvPr id="25" name="Rectangle 2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9FB406-C574-D94D-8C67-4CA07D86F603}"/>
              </a:ext>
            </a:extLst>
          </p:cNvPr>
          <p:cNvSpPr>
            <a:spLocks noGrp="1"/>
          </p:cNvSpPr>
          <p:nvPr>
            <p:ph idx="1"/>
          </p:nvPr>
        </p:nvSpPr>
        <p:spPr>
          <a:xfrm>
            <a:off x="5351164" y="586822"/>
            <a:ext cx="6002636" cy="1645920"/>
          </a:xfrm>
        </p:spPr>
        <p:txBody>
          <a:bodyPr anchor="ctr">
            <a:normAutofit/>
          </a:bodyPr>
          <a:lstStyle/>
          <a:p>
            <a:r>
              <a:rPr lang="en-US" sz="1700" dirty="0"/>
              <a:t>GPT-3: Prompt Tuning</a:t>
            </a:r>
          </a:p>
          <a:p>
            <a:r>
              <a:rPr lang="en-US" sz="1700" dirty="0"/>
              <a:t>Question: Worse performance in Zero-Shot question</a:t>
            </a:r>
          </a:p>
          <a:p>
            <a:r>
              <a:rPr lang="en-US" sz="1700" dirty="0"/>
              <a:t>Potential reason: without few-shot examples, worse ability of </a:t>
            </a:r>
            <a:r>
              <a:rPr lang="en-US" sz="1700" b="1" dirty="0"/>
              <a:t>inference</a:t>
            </a:r>
            <a:r>
              <a:rPr lang="en-US" sz="1700" dirty="0"/>
              <a:t> if input prompt </a:t>
            </a:r>
            <a:r>
              <a:rPr lang="en-US" sz="1700" b="1" dirty="0"/>
              <a:t>doesn’t match tuning format</a:t>
            </a:r>
          </a:p>
          <a:p>
            <a:r>
              <a:rPr lang="en-US" sz="1700" dirty="0"/>
              <a:t>Reality scenario: User asks zero-shot questions more.</a:t>
            </a:r>
          </a:p>
        </p:txBody>
      </p:sp>
      <p:pic>
        <p:nvPicPr>
          <p:cNvPr id="5" name="Picture 4" descr="A graph of different colored bars&#10;&#10;Description automatically generated">
            <a:extLst>
              <a:ext uri="{FF2B5EF4-FFF2-40B4-BE49-F238E27FC236}">
                <a16:creationId xmlns:a16="http://schemas.microsoft.com/office/drawing/2014/main" id="{B0E6A486-1788-5E67-C46B-967BE3F65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3024561"/>
            <a:ext cx="11164824" cy="2902853"/>
          </a:xfrm>
          <a:prstGeom prst="rect">
            <a:avLst/>
          </a:prstGeom>
        </p:spPr>
      </p:pic>
    </p:spTree>
    <p:extLst>
      <p:ext uri="{BB962C8B-B14F-4D97-AF65-F5344CB8AC3E}">
        <p14:creationId xmlns:p14="http://schemas.microsoft.com/office/powerpoint/2010/main" val="2471221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458C000-A876-7B56-12DD-81065984A795}"/>
              </a:ext>
            </a:extLst>
          </p:cNvPr>
          <p:cNvSpPr>
            <a:spLocks noGrp="1"/>
          </p:cNvSpPr>
          <p:nvPr>
            <p:ph type="title"/>
          </p:nvPr>
        </p:nvSpPr>
        <p:spPr>
          <a:xfrm>
            <a:off x="374402" y="2290869"/>
            <a:ext cx="4290597" cy="1481395"/>
          </a:xfrm>
        </p:spPr>
        <p:txBody>
          <a:bodyPr vert="horz" lIns="91440" tIns="45720" rIns="91440" bIns="45720" rtlCol="0" anchor="b">
            <a:normAutofit fontScale="90000"/>
          </a:bodyPr>
          <a:lstStyle/>
          <a:p>
            <a:r>
              <a:rPr lang="en-US" sz="5400" dirty="0"/>
              <a:t>FLAN: Datasets and templates </a:t>
            </a:r>
          </a:p>
        </p:txBody>
      </p:sp>
      <p:sp>
        <p:nvSpPr>
          <p:cNvPr id="23" name="Rectangle 22">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diagram of a diagram&#10;&#10;Description automatically generated">
            <a:extLst>
              <a:ext uri="{FF2B5EF4-FFF2-40B4-BE49-F238E27FC236}">
                <a16:creationId xmlns:a16="http://schemas.microsoft.com/office/drawing/2014/main" id="{4DBB216A-6AFF-B8E8-978C-1FCAAF02A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999" y="4093166"/>
            <a:ext cx="7293735" cy="2498103"/>
          </a:xfrm>
          <a:prstGeom prst="rect">
            <a:avLst/>
          </a:prstGeom>
        </p:spPr>
      </p:pic>
      <p:sp>
        <p:nvSpPr>
          <p:cNvPr id="25" name="Rectangle 24">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oup of blue boxes with white text&#10;&#10;Description automatically generated">
            <a:extLst>
              <a:ext uri="{FF2B5EF4-FFF2-40B4-BE49-F238E27FC236}">
                <a16:creationId xmlns:a16="http://schemas.microsoft.com/office/drawing/2014/main" id="{EFF85663-E177-B854-95D1-A9A1828A1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967" y="266732"/>
            <a:ext cx="6891318" cy="2498103"/>
          </a:xfrm>
          <a:prstGeom prst="rect">
            <a:avLst/>
          </a:prstGeom>
        </p:spPr>
      </p:pic>
      <p:sp>
        <p:nvSpPr>
          <p:cNvPr id="8" name="Arrow: Down 7">
            <a:extLst>
              <a:ext uri="{FF2B5EF4-FFF2-40B4-BE49-F238E27FC236}">
                <a16:creationId xmlns:a16="http://schemas.microsoft.com/office/drawing/2014/main" id="{D08837E6-C4FA-41DC-6E62-F7555158689A}"/>
              </a:ext>
            </a:extLst>
          </p:cNvPr>
          <p:cNvSpPr/>
          <p:nvPr/>
        </p:nvSpPr>
        <p:spPr>
          <a:xfrm>
            <a:off x="7967444" y="3031567"/>
            <a:ext cx="510363" cy="798718"/>
          </a:xfrm>
          <a:prstGeom prst="downArrow">
            <a:avLst/>
          </a:prstGeom>
          <a:solidFill>
            <a:srgbClr val="E971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97132"/>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46A9739A-1078-5026-7216-7415F6B56BDF}"/>
              </a:ext>
            </a:extLst>
          </p:cNvPr>
          <p:cNvSpPr txBox="1"/>
          <p:nvPr/>
        </p:nvSpPr>
        <p:spPr>
          <a:xfrm>
            <a:off x="6591431" y="6539969"/>
            <a:ext cx="32623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10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templates for each dataset</a:t>
            </a:r>
            <a:endPar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4808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A6092A6-E9DC-2225-6B5D-11CB6D04E22A}"/>
              </a:ext>
            </a:extLst>
          </p:cNvPr>
          <p:cNvSpPr>
            <a:spLocks noGrp="1"/>
          </p:cNvSpPr>
          <p:nvPr>
            <p:ph type="title"/>
          </p:nvPr>
        </p:nvSpPr>
        <p:spPr>
          <a:xfrm>
            <a:off x="429768" y="411480"/>
            <a:ext cx="11201400" cy="1106424"/>
          </a:xfrm>
        </p:spPr>
        <p:txBody>
          <a:bodyPr>
            <a:normAutofit/>
          </a:bodyPr>
          <a:lstStyle/>
          <a:p>
            <a:r>
              <a:rPr lang="en-US" sz="3600" dirty="0"/>
              <a:t>FLAN: Result</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hart of numbers and stars&#10;&#10;Description automatically generated">
            <a:extLst>
              <a:ext uri="{FF2B5EF4-FFF2-40B4-BE49-F238E27FC236}">
                <a16:creationId xmlns:a16="http://schemas.microsoft.com/office/drawing/2014/main" id="{E040C61E-F61D-49BA-073A-1FDF55B83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63" y="1719072"/>
            <a:ext cx="6362162" cy="4517136"/>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B12A849-41F5-F806-D879-E7782DF52A61}"/>
              </a:ext>
            </a:extLst>
          </p:cNvPr>
          <p:cNvSpPr>
            <a:spLocks noGrp="1"/>
          </p:cNvSpPr>
          <p:nvPr>
            <p:ph idx="1"/>
          </p:nvPr>
        </p:nvSpPr>
        <p:spPr>
          <a:xfrm>
            <a:off x="7938752" y="2020824"/>
            <a:ext cx="3455097" cy="1408176"/>
          </a:xfrm>
        </p:spPr>
        <p:txBody>
          <a:bodyPr anchor="ctr">
            <a:normAutofit/>
          </a:bodyPr>
          <a:lstStyle/>
          <a:p>
            <a:r>
              <a:rPr lang="en-US" sz="1800" dirty="0"/>
              <a:t>Better performance:</a:t>
            </a:r>
          </a:p>
          <a:p>
            <a:pPr lvl="1"/>
            <a:r>
              <a:rPr lang="en-US" sz="1400" dirty="0"/>
              <a:t>NIL</a:t>
            </a:r>
          </a:p>
          <a:p>
            <a:pPr lvl="1"/>
            <a:r>
              <a:rPr lang="en-US" sz="1400" dirty="0"/>
              <a:t>QA</a:t>
            </a:r>
          </a:p>
          <a:p>
            <a:pPr lvl="1"/>
            <a:r>
              <a:rPr lang="en-US" sz="1400" dirty="0"/>
              <a:t>Reading Comprehension</a:t>
            </a:r>
          </a:p>
          <a:p>
            <a:pPr lvl="1"/>
            <a:r>
              <a:rPr lang="en-US" sz="1400" dirty="0"/>
              <a:t>Translation </a:t>
            </a:r>
          </a:p>
        </p:txBody>
      </p:sp>
      <p:sp>
        <p:nvSpPr>
          <p:cNvPr id="6" name="Content Placeholder 8">
            <a:extLst>
              <a:ext uri="{FF2B5EF4-FFF2-40B4-BE49-F238E27FC236}">
                <a16:creationId xmlns:a16="http://schemas.microsoft.com/office/drawing/2014/main" id="{FF625D5C-F48A-097C-3A99-7267704D1CE5}"/>
              </a:ext>
            </a:extLst>
          </p:cNvPr>
          <p:cNvSpPr txBox="1">
            <a:spLocks/>
          </p:cNvSpPr>
          <p:nvPr/>
        </p:nvSpPr>
        <p:spPr>
          <a:xfrm>
            <a:off x="7938752" y="4344073"/>
            <a:ext cx="3455097" cy="14081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Worse performance: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Commonsense Reasoning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sentence completion</a:t>
            </a:r>
          </a:p>
        </p:txBody>
      </p:sp>
    </p:spTree>
    <p:extLst>
      <p:ext uri="{BB962C8B-B14F-4D97-AF65-F5344CB8AC3E}">
        <p14:creationId xmlns:p14="http://schemas.microsoft.com/office/powerpoint/2010/main" val="180428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E51FB3E-D52B-BD2C-FDCA-8CAD065DDA2F}"/>
              </a:ext>
            </a:extLst>
          </p:cNvPr>
          <p:cNvSpPr>
            <a:spLocks noGrp="1"/>
          </p:cNvSpPr>
          <p:nvPr>
            <p:ph type="title"/>
          </p:nvPr>
        </p:nvSpPr>
        <p:spPr>
          <a:xfrm>
            <a:off x="841248" y="334644"/>
            <a:ext cx="10509504" cy="1076914"/>
          </a:xfrm>
        </p:spPr>
        <p:txBody>
          <a:bodyPr anchor="ctr">
            <a:normAutofit/>
          </a:bodyPr>
          <a:lstStyle/>
          <a:p>
            <a:r>
              <a:rPr lang="en-US" sz="4000"/>
              <a:t>FLAN: Other Facts</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92E06DE-40D8-9415-BD44-FEC10F6856F8}"/>
              </a:ext>
            </a:extLst>
          </p:cNvPr>
          <p:cNvSpPr>
            <a:spLocks noGrp="1"/>
          </p:cNvSpPr>
          <p:nvPr>
            <p:ph idx="1"/>
          </p:nvPr>
        </p:nvSpPr>
        <p:spPr>
          <a:xfrm>
            <a:off x="836992" y="1999305"/>
            <a:ext cx="3145971" cy="619693"/>
          </a:xfrm>
        </p:spPr>
        <p:txBody>
          <a:bodyPr>
            <a:noAutofit/>
          </a:bodyPr>
          <a:lstStyle/>
          <a:p>
            <a:pPr marL="0" indent="0" defTabSz="932688">
              <a:spcBef>
                <a:spcPts val="1020"/>
              </a:spcBef>
              <a:buNone/>
            </a:pPr>
            <a:r>
              <a:rPr lang="en-US" sz="2400" kern="1200" dirty="0">
                <a:solidFill>
                  <a:schemeClr val="tx1"/>
                </a:solidFill>
                <a:latin typeface="+mn-lt"/>
                <a:ea typeface="+mn-ea"/>
                <a:cs typeface="+mn-cs"/>
              </a:rPr>
              <a:t>Performance of solving unseen tasks:</a:t>
            </a:r>
            <a:endParaRPr lang="en-US" sz="2400" dirty="0"/>
          </a:p>
        </p:txBody>
      </p:sp>
      <p:pic>
        <p:nvPicPr>
          <p:cNvPr id="5" name="Picture 4" descr="A graph with colorful lines and numbers&#10;&#10;Description automatically generated">
            <a:extLst>
              <a:ext uri="{FF2B5EF4-FFF2-40B4-BE49-F238E27FC236}">
                <a16:creationId xmlns:a16="http://schemas.microsoft.com/office/drawing/2014/main" id="{05B7AFAC-C685-E995-0424-061B4098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76962"/>
            <a:ext cx="5139457" cy="3275914"/>
          </a:xfrm>
          <a:prstGeom prst="rect">
            <a:avLst/>
          </a:prstGeom>
        </p:spPr>
      </p:pic>
      <p:pic>
        <p:nvPicPr>
          <p:cNvPr id="7" name="Picture 6" descr="A graph with a line and a line&#10;&#10;Description automatically generated">
            <a:extLst>
              <a:ext uri="{FF2B5EF4-FFF2-40B4-BE49-F238E27FC236}">
                <a16:creationId xmlns:a16="http://schemas.microsoft.com/office/drawing/2014/main" id="{C03E5AD4-19DF-10B7-5D8B-12318D018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576" y="2759850"/>
            <a:ext cx="4443080" cy="2913013"/>
          </a:xfrm>
          <a:prstGeom prst="rect">
            <a:avLst/>
          </a:prstGeom>
        </p:spPr>
      </p:pic>
      <p:sp>
        <p:nvSpPr>
          <p:cNvPr id="8" name="Content Placeholder 2">
            <a:extLst>
              <a:ext uri="{FF2B5EF4-FFF2-40B4-BE49-F238E27FC236}">
                <a16:creationId xmlns:a16="http://schemas.microsoft.com/office/drawing/2014/main" id="{081CB8FD-23B2-3EE2-FD9F-2404C449B55C}"/>
              </a:ext>
            </a:extLst>
          </p:cNvPr>
          <p:cNvSpPr txBox="1">
            <a:spLocks/>
          </p:cNvSpPr>
          <p:nvPr/>
        </p:nvSpPr>
        <p:spPr>
          <a:xfrm>
            <a:off x="7181187" y="2140157"/>
            <a:ext cx="2622606" cy="619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68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Scaling Law:</a:t>
            </a: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211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CACF7E-F4A7-4A0A-20A9-1044CEFF8E7D}"/>
              </a:ext>
            </a:extLst>
          </p:cNvPr>
          <p:cNvSpPr>
            <a:spLocks noGrp="1"/>
          </p:cNvSpPr>
          <p:nvPr>
            <p:ph type="title"/>
          </p:nvPr>
        </p:nvSpPr>
        <p:spPr>
          <a:xfrm>
            <a:off x="1115568" y="548640"/>
            <a:ext cx="10168128" cy="1179576"/>
          </a:xfrm>
        </p:spPr>
        <p:txBody>
          <a:bodyPr>
            <a:normAutofit/>
          </a:bodyPr>
          <a:lstStyle/>
          <a:p>
            <a:r>
              <a:rPr lang="en-US" sz="4000"/>
              <a:t>Instruction Tuning: T0</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36B032-FAD1-27E1-D009-2BC348006A52}"/>
              </a:ext>
            </a:extLst>
          </p:cNvPr>
          <p:cNvSpPr>
            <a:spLocks noGrp="1"/>
          </p:cNvSpPr>
          <p:nvPr>
            <p:ph idx="1"/>
          </p:nvPr>
        </p:nvSpPr>
        <p:spPr>
          <a:xfrm>
            <a:off x="1115568" y="2481943"/>
            <a:ext cx="10168128" cy="3695020"/>
          </a:xfrm>
        </p:spPr>
        <p:txBody>
          <a:bodyPr>
            <a:normAutofit/>
          </a:bodyPr>
          <a:lstStyle/>
          <a:p>
            <a:r>
              <a:rPr lang="en-US" dirty="0"/>
              <a:t>Differences between FLAN:</a:t>
            </a:r>
          </a:p>
          <a:p>
            <a:pPr lvl="1"/>
            <a:r>
              <a:rPr lang="en-US" sz="2800" dirty="0"/>
              <a:t>More prompts/templates: 620 vs. 2073</a:t>
            </a:r>
          </a:p>
          <a:p>
            <a:pPr lvl="1"/>
            <a:r>
              <a:rPr lang="en-US" sz="2800" dirty="0"/>
              <a:t>Different pretrain model structure: decoder-encoder (T0) vs. decoder-only (FLAN)</a:t>
            </a:r>
          </a:p>
        </p:txBody>
      </p:sp>
    </p:spTree>
    <p:extLst>
      <p:ext uri="{BB962C8B-B14F-4D97-AF65-F5344CB8AC3E}">
        <p14:creationId xmlns:p14="http://schemas.microsoft.com/office/powerpoint/2010/main" val="321330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a:t>Week 1 &amp; 2</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a:solidFill>
                  <a:srgbClr val="FFFFFF"/>
                </a:solidFill>
              </a:rPr>
              <a:t>Transformer Intro</a:t>
            </a:r>
          </a:p>
        </p:txBody>
      </p:sp>
    </p:spTree>
    <p:extLst>
      <p:ext uri="{BB962C8B-B14F-4D97-AF65-F5344CB8AC3E}">
        <p14:creationId xmlns:p14="http://schemas.microsoft.com/office/powerpoint/2010/main" val="2465407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0003AB6-67EC-2AE9-78E5-1A4A9477C5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T0: Result and Comparison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hart of different colored boxes&#10;&#10;Description automatically generated">
            <a:extLst>
              <a:ext uri="{FF2B5EF4-FFF2-40B4-BE49-F238E27FC236}">
                <a16:creationId xmlns:a16="http://schemas.microsoft.com/office/drawing/2014/main" id="{C8300784-D39C-B84A-E4DC-309F750FF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999935"/>
            <a:ext cx="6846363" cy="4706875"/>
          </a:xfrm>
          <a:prstGeom prst="rect">
            <a:avLst/>
          </a:prstGeom>
        </p:spPr>
      </p:pic>
    </p:spTree>
    <p:extLst>
      <p:ext uri="{BB962C8B-B14F-4D97-AF65-F5344CB8AC3E}">
        <p14:creationId xmlns:p14="http://schemas.microsoft.com/office/powerpoint/2010/main" val="3987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064AC5-9308-9DF4-2FD3-0EBA245394D8}"/>
              </a:ext>
            </a:extLst>
          </p:cNvPr>
          <p:cNvSpPr>
            <a:spLocks noGrp="1"/>
          </p:cNvSpPr>
          <p:nvPr>
            <p:ph type="title"/>
          </p:nvPr>
        </p:nvSpPr>
        <p:spPr>
          <a:xfrm>
            <a:off x="1051560" y="586822"/>
            <a:ext cx="3657600" cy="1645920"/>
          </a:xfrm>
        </p:spPr>
        <p:txBody>
          <a:bodyPr>
            <a:normAutofit/>
          </a:bodyPr>
          <a:lstStyle/>
          <a:p>
            <a:r>
              <a:rPr lang="en-US" sz="3200"/>
              <a:t>FLAN-P</a:t>
            </a:r>
            <a:r>
              <a:rPr lang="en-US" altLang="zh-CN" sz="3200"/>
              <a:t>aLM: Datasets and CoT</a:t>
            </a:r>
            <a:endParaRPr lang="en-US" sz="3200"/>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7E500EBE-42C0-7FCF-C31B-DFE0BD05C955}"/>
              </a:ext>
            </a:extLst>
          </p:cNvPr>
          <p:cNvSpPr>
            <a:spLocks noGrp="1"/>
          </p:cNvSpPr>
          <p:nvPr>
            <p:ph idx="1"/>
          </p:nvPr>
        </p:nvSpPr>
        <p:spPr>
          <a:xfrm>
            <a:off x="5250106" y="586822"/>
            <a:ext cx="6106742" cy="1645920"/>
          </a:xfrm>
        </p:spPr>
        <p:txBody>
          <a:bodyPr anchor="ctr">
            <a:normAutofit/>
          </a:bodyPr>
          <a:lstStyle/>
          <a:p>
            <a:r>
              <a:rPr lang="en-US" sz="1800" dirty="0"/>
              <a:t>Similarly, more diverse finetuning datasets</a:t>
            </a:r>
          </a:p>
          <a:p>
            <a:r>
              <a:rPr lang="en-US" sz="1800" dirty="0"/>
              <a:t>For reasoning question, use technique of </a:t>
            </a:r>
            <a:r>
              <a:rPr lang="en-US" sz="1800" dirty="0" err="1"/>
              <a:t>CoT</a:t>
            </a:r>
            <a:endParaRPr lang="en-US" sz="1800" dirty="0"/>
          </a:p>
        </p:txBody>
      </p:sp>
      <p:pic>
        <p:nvPicPr>
          <p:cNvPr id="5" name="Content Placeholder 4" descr="A screenshot of a task management chart&#10;&#10;Description automatically generated">
            <a:extLst>
              <a:ext uri="{FF2B5EF4-FFF2-40B4-BE49-F238E27FC236}">
                <a16:creationId xmlns:a16="http://schemas.microsoft.com/office/drawing/2014/main" id="{98EBC0B6-4F6E-1D86-539B-F42BEFFD5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36" y="2729397"/>
            <a:ext cx="4569002" cy="3483864"/>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E1300B83-AEA2-5803-2400-F5D3885EA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2904154"/>
            <a:ext cx="5523082" cy="3134349"/>
          </a:xfrm>
          <a:prstGeom prst="rect">
            <a:avLst/>
          </a:prstGeom>
        </p:spPr>
      </p:pic>
    </p:spTree>
    <p:extLst>
      <p:ext uri="{BB962C8B-B14F-4D97-AF65-F5344CB8AC3E}">
        <p14:creationId xmlns:p14="http://schemas.microsoft.com/office/powerpoint/2010/main" val="284199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8" name="Rectangle 27">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9C636-E9E2-0B10-484A-FDC7A8B1FD7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FLAN-</a:t>
            </a:r>
            <a:r>
              <a:rPr lang="en-US" sz="4000" kern="1200" dirty="0" err="1">
                <a:solidFill>
                  <a:schemeClr val="tx1"/>
                </a:solidFill>
                <a:latin typeface="+mj-lt"/>
                <a:ea typeface="+mj-ea"/>
                <a:cs typeface="+mj-cs"/>
              </a:rPr>
              <a:t>PaLM</a:t>
            </a:r>
            <a:r>
              <a:rPr lang="en-US" sz="4000" kern="1200" dirty="0">
                <a:solidFill>
                  <a:schemeClr val="tx1"/>
                </a:solidFill>
                <a:latin typeface="+mj-lt"/>
                <a:ea typeface="+mj-ea"/>
                <a:cs typeface="+mj-cs"/>
              </a:rPr>
              <a:t>: Scaling Law</a:t>
            </a:r>
          </a:p>
        </p:txBody>
      </p:sp>
      <p:sp>
        <p:nvSpPr>
          <p:cNvPr id="30" name="Rectangle: Rounded Corners 29">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sizes and colors&#10;&#10;Description automatically generated">
            <a:extLst>
              <a:ext uri="{FF2B5EF4-FFF2-40B4-BE49-F238E27FC236}">
                <a16:creationId xmlns:a16="http://schemas.microsoft.com/office/drawing/2014/main" id="{9941B7FE-AFDB-7572-1FE5-704B2C47D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32" y="2157897"/>
            <a:ext cx="7516535" cy="4096512"/>
          </a:xfrm>
          <a:prstGeom prst="rect">
            <a:avLst/>
          </a:prstGeom>
        </p:spPr>
      </p:pic>
    </p:spTree>
    <p:extLst>
      <p:ext uri="{BB962C8B-B14F-4D97-AF65-F5344CB8AC3E}">
        <p14:creationId xmlns:p14="http://schemas.microsoft.com/office/powerpoint/2010/main" val="2674842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CACF7E-F4A7-4A0A-20A9-1044CEFF8E7D}"/>
              </a:ext>
            </a:extLst>
          </p:cNvPr>
          <p:cNvSpPr>
            <a:spLocks noGrp="1"/>
          </p:cNvSpPr>
          <p:nvPr>
            <p:ph type="title"/>
          </p:nvPr>
        </p:nvSpPr>
        <p:spPr>
          <a:xfrm>
            <a:off x="1115568" y="548640"/>
            <a:ext cx="10168128" cy="1179576"/>
          </a:xfrm>
        </p:spPr>
        <p:txBody>
          <a:bodyPr>
            <a:normAutofit/>
          </a:bodyPr>
          <a:lstStyle/>
          <a:p>
            <a:r>
              <a:rPr lang="en-US" sz="4000" dirty="0"/>
              <a:t>FLAN-</a:t>
            </a:r>
            <a:r>
              <a:rPr lang="en-US" sz="4000" dirty="0" err="1"/>
              <a:t>PaLM</a:t>
            </a:r>
            <a:r>
              <a:rPr lang="en-US" sz="4000" dirty="0"/>
              <a:t>: </a:t>
            </a:r>
            <a:r>
              <a:rPr lang="en-US" sz="4000" dirty="0" err="1"/>
              <a:t>CoT</a:t>
            </a:r>
            <a:endParaRPr lang="en-US"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of different sizes and colors&#10;&#10;Description automatically generated">
            <a:extLst>
              <a:ext uri="{FF2B5EF4-FFF2-40B4-BE49-F238E27FC236}">
                <a16:creationId xmlns:a16="http://schemas.microsoft.com/office/drawing/2014/main" id="{C5E8937E-D8E6-2EB1-75A7-3EB8689DB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619" y="2487168"/>
            <a:ext cx="5719989" cy="3131693"/>
          </a:xfrm>
          <a:prstGeom prst="rect">
            <a:avLst/>
          </a:prstGeom>
        </p:spPr>
      </p:pic>
      <p:pic>
        <p:nvPicPr>
          <p:cNvPr id="5" name="Content Placeholder 4" descr="A comparison of a graph&#10;&#10;Description automatically generated">
            <a:extLst>
              <a:ext uri="{FF2B5EF4-FFF2-40B4-BE49-F238E27FC236}">
                <a16:creationId xmlns:a16="http://schemas.microsoft.com/office/drawing/2014/main" id="{ADD760F6-E2EA-8600-3235-B3AD09709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1" y="2487168"/>
            <a:ext cx="5627068" cy="2841669"/>
          </a:xfrm>
          <a:prstGeom prst="rect">
            <a:avLst/>
          </a:prstGeom>
        </p:spPr>
      </p:pic>
    </p:spTree>
    <p:extLst>
      <p:ext uri="{BB962C8B-B14F-4D97-AF65-F5344CB8AC3E}">
        <p14:creationId xmlns:p14="http://schemas.microsoft.com/office/powerpoint/2010/main" val="3069838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7E5447-9B65-E96A-FC5B-63129556EF69}"/>
              </a:ext>
            </a:extLst>
          </p:cNvPr>
          <p:cNvSpPr>
            <a:spLocks noGrp="1"/>
          </p:cNvSpPr>
          <p:nvPr>
            <p:ph type="title"/>
          </p:nvPr>
        </p:nvSpPr>
        <p:spPr>
          <a:xfrm>
            <a:off x="1115568" y="548640"/>
            <a:ext cx="10168128" cy="1179576"/>
          </a:xfrm>
        </p:spPr>
        <p:txBody>
          <a:bodyPr>
            <a:normAutofit/>
          </a:bodyPr>
          <a:lstStyle/>
          <a:p>
            <a:r>
              <a:rPr lang="en-US" sz="4000" dirty="0"/>
              <a:t>Instruction Tuning: Summary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EA72C43-835C-D581-3198-372C3DE90407}"/>
              </a:ext>
            </a:extLst>
          </p:cNvPr>
          <p:cNvSpPr>
            <a:spLocks noGrp="1"/>
          </p:cNvSpPr>
          <p:nvPr>
            <p:ph idx="1"/>
          </p:nvPr>
        </p:nvSpPr>
        <p:spPr>
          <a:xfrm>
            <a:off x="5341797" y="2445834"/>
            <a:ext cx="6351369" cy="2117482"/>
          </a:xfrm>
        </p:spPr>
        <p:txBody>
          <a:bodyPr>
            <a:normAutofit fontScale="85000" lnSpcReduction="20000"/>
          </a:bodyPr>
          <a:lstStyle/>
          <a:p>
            <a:r>
              <a:rPr lang="en-US" dirty="0"/>
              <a:t>Performs better in zero-shot problem</a:t>
            </a:r>
          </a:p>
          <a:p>
            <a:r>
              <a:rPr lang="en-US" dirty="0"/>
              <a:t>Being effective on tasks naturally verbalized as instruction</a:t>
            </a:r>
          </a:p>
          <a:p>
            <a:r>
              <a:rPr lang="en-US" dirty="0"/>
              <a:t>Works in both small language model &amp; LLM</a:t>
            </a:r>
          </a:p>
          <a:p>
            <a:r>
              <a:rPr lang="en-US" dirty="0"/>
              <a:t>Finetunes better when adding </a:t>
            </a:r>
            <a:r>
              <a:rPr lang="en-US" b="1" dirty="0"/>
              <a:t>diverse datasets and prompts</a:t>
            </a:r>
          </a:p>
          <a:p>
            <a:pPr marL="0" indent="0">
              <a:buNone/>
            </a:pPr>
            <a:endParaRPr lang="en-US" dirty="0"/>
          </a:p>
        </p:txBody>
      </p:sp>
      <p:sp>
        <p:nvSpPr>
          <p:cNvPr id="4" name="TextBox 3">
            <a:extLst>
              <a:ext uri="{FF2B5EF4-FFF2-40B4-BE49-F238E27FC236}">
                <a16:creationId xmlns:a16="http://schemas.microsoft.com/office/drawing/2014/main" id="{F4521773-2826-AB6B-FC55-FC8DA8B5EA47}"/>
              </a:ext>
            </a:extLst>
          </p:cNvPr>
          <p:cNvSpPr txBox="1"/>
          <p:nvPr/>
        </p:nvSpPr>
        <p:spPr>
          <a:xfrm>
            <a:off x="1458123" y="5116407"/>
            <a:ext cx="89428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Problem: Need enormous manually-adjusted prompts</a:t>
            </a:r>
          </a:p>
        </p:txBody>
      </p:sp>
      <p:pic>
        <p:nvPicPr>
          <p:cNvPr id="6" name="Picture 5" descr="A screenshot of a computer&#10;&#10;Description automatically generated">
            <a:extLst>
              <a:ext uri="{FF2B5EF4-FFF2-40B4-BE49-F238E27FC236}">
                <a16:creationId xmlns:a16="http://schemas.microsoft.com/office/drawing/2014/main" id="{24B568F3-2252-7BBD-C065-45DDA2480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4" y="2297354"/>
            <a:ext cx="4415072" cy="2269688"/>
          </a:xfrm>
          <a:prstGeom prst="rect">
            <a:avLst/>
          </a:prstGeom>
        </p:spPr>
      </p:pic>
      <p:sp>
        <p:nvSpPr>
          <p:cNvPr id="7" name="TextBox 6">
            <a:extLst>
              <a:ext uri="{FF2B5EF4-FFF2-40B4-BE49-F238E27FC236}">
                <a16:creationId xmlns:a16="http://schemas.microsoft.com/office/drawing/2014/main" id="{5CF682ED-B3EB-4750-096A-AD26DDBC364B}"/>
              </a:ext>
            </a:extLst>
          </p:cNvPr>
          <p:cNvSpPr txBox="1"/>
          <p:nvPr/>
        </p:nvSpPr>
        <p:spPr>
          <a:xfrm>
            <a:off x="1912775" y="4654528"/>
            <a:ext cx="18194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counterexample</a:t>
            </a:r>
          </a:p>
        </p:txBody>
      </p:sp>
    </p:spTree>
    <p:extLst>
      <p:ext uri="{BB962C8B-B14F-4D97-AF65-F5344CB8AC3E}">
        <p14:creationId xmlns:p14="http://schemas.microsoft.com/office/powerpoint/2010/main" val="2998873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F17B04-7E59-AB77-7792-818E61FB87FC}"/>
              </a:ext>
            </a:extLst>
          </p:cNvPr>
          <p:cNvSpPr>
            <a:spLocks noGrp="1"/>
          </p:cNvSpPr>
          <p:nvPr>
            <p:ph type="title"/>
          </p:nvPr>
        </p:nvSpPr>
        <p:spPr>
          <a:xfrm>
            <a:off x="1046746" y="586822"/>
            <a:ext cx="3560252" cy="1645920"/>
          </a:xfrm>
        </p:spPr>
        <p:txBody>
          <a:bodyPr>
            <a:normAutofit/>
          </a:bodyPr>
          <a:lstStyle/>
          <a:p>
            <a:r>
              <a:rPr lang="en-US" sz="3200"/>
              <a:t>Self-Instruct</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FDB3B89-8B9F-2849-511E-67EC64D185EC}"/>
              </a:ext>
            </a:extLst>
          </p:cNvPr>
          <p:cNvSpPr>
            <a:spLocks noGrp="1"/>
          </p:cNvSpPr>
          <p:nvPr>
            <p:ph idx="1"/>
          </p:nvPr>
        </p:nvSpPr>
        <p:spPr>
          <a:xfrm>
            <a:off x="5326721" y="584500"/>
            <a:ext cx="3762151" cy="1645920"/>
          </a:xfrm>
        </p:spPr>
        <p:txBody>
          <a:bodyPr anchor="ctr">
            <a:noAutofit/>
          </a:bodyPr>
          <a:lstStyle/>
          <a:p>
            <a:pPr marL="0" indent="0">
              <a:buNone/>
            </a:pPr>
            <a:r>
              <a:rPr lang="en-US" sz="1600" dirty="0"/>
              <a:t>Four steps:</a:t>
            </a:r>
          </a:p>
          <a:p>
            <a:pPr marL="457200" indent="-457200">
              <a:buAutoNum type="arabicPeriod"/>
            </a:pPr>
            <a:r>
              <a:rPr lang="en-US" sz="1600" dirty="0"/>
              <a:t>Instruction Generation</a:t>
            </a:r>
          </a:p>
          <a:p>
            <a:pPr marL="457200" indent="-457200">
              <a:buAutoNum type="arabicPeriod"/>
            </a:pPr>
            <a:r>
              <a:rPr lang="en-US" sz="1600" dirty="0"/>
              <a:t>Classification and Task Identification</a:t>
            </a:r>
          </a:p>
          <a:p>
            <a:pPr marL="457200" indent="-457200">
              <a:buAutoNum type="arabicPeriod"/>
            </a:pPr>
            <a:r>
              <a:rPr lang="en-US" sz="1600" dirty="0"/>
              <a:t>Instance Generation</a:t>
            </a:r>
          </a:p>
          <a:p>
            <a:pPr marL="457200" indent="-457200">
              <a:buAutoNum type="arabicPeriod"/>
            </a:pPr>
            <a:r>
              <a:rPr lang="en-US" sz="1600" dirty="0"/>
              <a:t>Filtering</a:t>
            </a:r>
          </a:p>
        </p:txBody>
      </p:sp>
      <p:pic>
        <p:nvPicPr>
          <p:cNvPr id="5" name="Picture 4" descr="A screenshot of a computer&#10;&#10;Description automatically generated">
            <a:extLst>
              <a:ext uri="{FF2B5EF4-FFF2-40B4-BE49-F238E27FC236}">
                <a16:creationId xmlns:a16="http://schemas.microsoft.com/office/drawing/2014/main" id="{D8E8B479-6311-A7AB-880F-EFD7C9253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743" y="2734056"/>
            <a:ext cx="7828906" cy="3483864"/>
          </a:xfrm>
          <a:prstGeom prst="rect">
            <a:avLst/>
          </a:prstGeom>
        </p:spPr>
      </p:pic>
      <p:sp>
        <p:nvSpPr>
          <p:cNvPr id="6" name="TextBox 5">
            <a:extLst>
              <a:ext uri="{FF2B5EF4-FFF2-40B4-BE49-F238E27FC236}">
                <a16:creationId xmlns:a16="http://schemas.microsoft.com/office/drawing/2014/main" id="{B11D03E9-2728-EBF9-D0A2-FDF9DB73C33E}"/>
              </a:ext>
            </a:extLst>
          </p:cNvPr>
          <p:cNvSpPr txBox="1"/>
          <p:nvPr/>
        </p:nvSpPr>
        <p:spPr>
          <a:xfrm>
            <a:off x="2961753" y="6308209"/>
            <a:ext cx="62684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Key idea: LLM few-shot in-context learning + Bootstrap </a:t>
            </a:r>
          </a:p>
        </p:txBody>
      </p:sp>
    </p:spTree>
    <p:extLst>
      <p:ext uri="{BB962C8B-B14F-4D97-AF65-F5344CB8AC3E}">
        <p14:creationId xmlns:p14="http://schemas.microsoft.com/office/powerpoint/2010/main" val="601243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BCDAE87-C152-379E-D6A8-06693AB2F081}"/>
              </a:ext>
            </a:extLst>
          </p:cNvPr>
          <p:cNvSpPr>
            <a:spLocks noGrp="1"/>
          </p:cNvSpPr>
          <p:nvPr>
            <p:ph type="title"/>
          </p:nvPr>
        </p:nvSpPr>
        <p:spPr>
          <a:xfrm>
            <a:off x="411480" y="991443"/>
            <a:ext cx="4443154" cy="1087819"/>
          </a:xfrm>
        </p:spPr>
        <p:txBody>
          <a:bodyPr anchor="b">
            <a:normAutofit/>
          </a:bodyPr>
          <a:lstStyle/>
          <a:p>
            <a:r>
              <a:rPr lang="en-US" sz="3400"/>
              <a:t>Self-Instruction: Instruction Generation</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65DB72-2A97-616D-8344-BC934C2677F3}"/>
              </a:ext>
            </a:extLst>
          </p:cNvPr>
          <p:cNvSpPr>
            <a:spLocks noGrp="1"/>
          </p:cNvSpPr>
          <p:nvPr>
            <p:ph idx="1"/>
          </p:nvPr>
        </p:nvSpPr>
        <p:spPr>
          <a:xfrm>
            <a:off x="411480" y="2684095"/>
            <a:ext cx="4443154" cy="3492868"/>
          </a:xfrm>
        </p:spPr>
        <p:txBody>
          <a:bodyPr>
            <a:normAutofit/>
          </a:bodyPr>
          <a:lstStyle/>
          <a:p>
            <a:r>
              <a:rPr lang="en-US" sz="1800" dirty="0"/>
              <a:t>Bootstrapping human-written instruction prompt (“seeds”)</a:t>
            </a:r>
          </a:p>
          <a:p>
            <a:r>
              <a:rPr lang="en-US" sz="1800" dirty="0"/>
              <a:t>For each step, sample 8 tasks as </a:t>
            </a:r>
            <a:r>
              <a:rPr lang="en-US" sz="1800" b="1" dirty="0"/>
              <a:t>in-context examples </a:t>
            </a:r>
            <a:r>
              <a:rPr lang="en-US" sz="1800" dirty="0"/>
              <a:t>and generate new tasks (6 human tasks + 2 LM generated tasks)</a:t>
            </a:r>
          </a:p>
          <a:p>
            <a:endParaRPr lang="en-US" sz="1800" baseline="-25000" dirty="0"/>
          </a:p>
        </p:txBody>
      </p:sp>
      <p:pic>
        <p:nvPicPr>
          <p:cNvPr id="5" name="Picture 4" descr="A white paper with black text&#10;&#10;Description automatically generated">
            <a:extLst>
              <a:ext uri="{FF2B5EF4-FFF2-40B4-BE49-F238E27FC236}">
                <a16:creationId xmlns:a16="http://schemas.microsoft.com/office/drawing/2014/main" id="{0B95BE4B-1275-4047-48E6-D739088A0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2016632"/>
            <a:ext cx="6440424" cy="2769381"/>
          </a:xfrm>
          <a:prstGeom prst="rect">
            <a:avLst/>
          </a:prstGeom>
        </p:spPr>
      </p:pic>
      <p:sp>
        <p:nvSpPr>
          <p:cNvPr id="6" name="TextBox 5">
            <a:extLst>
              <a:ext uri="{FF2B5EF4-FFF2-40B4-BE49-F238E27FC236}">
                <a16:creationId xmlns:a16="http://schemas.microsoft.com/office/drawing/2014/main" id="{8680C11F-6BB3-1A15-C95B-16F2971267E7}"/>
              </a:ext>
            </a:extLst>
          </p:cNvPr>
          <p:cNvSpPr txBox="1"/>
          <p:nvPr/>
        </p:nvSpPr>
        <p:spPr>
          <a:xfrm>
            <a:off x="5385816" y="4509075"/>
            <a:ext cx="6440424" cy="276938"/>
          </a:xfrm>
          <a:prstGeom prst="rect">
            <a:avLst/>
          </a:prstGeom>
          <a:solidFill>
            <a:srgbClr val="000000">
              <a:alpha val="50000"/>
            </a:srgbClr>
          </a:solid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Aptos" panose="02110004020202020204"/>
                <a:ea typeface="+mn-ea"/>
                <a:cs typeface="+mn-cs"/>
              </a:rPr>
              <a:t>Instruction generation prompt</a:t>
            </a:r>
          </a:p>
        </p:txBody>
      </p:sp>
    </p:spTree>
    <p:extLst>
      <p:ext uri="{BB962C8B-B14F-4D97-AF65-F5344CB8AC3E}">
        <p14:creationId xmlns:p14="http://schemas.microsoft.com/office/powerpoint/2010/main" val="313611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B2CFE36-BE37-781E-EF15-1B6738D0E450}"/>
              </a:ext>
            </a:extLst>
          </p:cNvPr>
          <p:cNvSpPr>
            <a:spLocks noGrp="1"/>
          </p:cNvSpPr>
          <p:nvPr>
            <p:ph type="title"/>
          </p:nvPr>
        </p:nvSpPr>
        <p:spPr>
          <a:xfrm>
            <a:off x="411480" y="991443"/>
            <a:ext cx="4443154" cy="1087819"/>
          </a:xfrm>
        </p:spPr>
        <p:txBody>
          <a:bodyPr anchor="b">
            <a:normAutofit/>
          </a:bodyPr>
          <a:lstStyle/>
          <a:p>
            <a:r>
              <a:rPr lang="en-US" sz="3400"/>
              <a:t>Self-Instruct: Classification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2629E9-F994-8310-4FF7-BE5A5F91583A}"/>
              </a:ext>
            </a:extLst>
          </p:cNvPr>
          <p:cNvSpPr>
            <a:spLocks noGrp="1"/>
          </p:cNvSpPr>
          <p:nvPr>
            <p:ph idx="1"/>
          </p:nvPr>
        </p:nvSpPr>
        <p:spPr>
          <a:xfrm>
            <a:off x="411480" y="2684095"/>
            <a:ext cx="4443154" cy="3492868"/>
          </a:xfrm>
        </p:spPr>
        <p:txBody>
          <a:bodyPr>
            <a:normAutofit/>
          </a:bodyPr>
          <a:lstStyle/>
          <a:p>
            <a:r>
              <a:rPr lang="en-US" sz="1800" dirty="0"/>
              <a:t>Purpose: two approaches for classification and non-classification tasks</a:t>
            </a:r>
          </a:p>
          <a:p>
            <a:r>
              <a:rPr lang="en-US" sz="1800" dirty="0"/>
              <a:t>Determine whether the generated instruction is a classification task or not</a:t>
            </a:r>
          </a:p>
          <a:p>
            <a:r>
              <a:rPr lang="en-US" sz="1800" dirty="0"/>
              <a:t>Method: LLM Few-shot QA</a:t>
            </a:r>
          </a:p>
          <a:p>
            <a:pPr lvl="1"/>
            <a:r>
              <a:rPr lang="en-US" sz="1800" dirty="0"/>
              <a:t>12 classification instructions</a:t>
            </a:r>
          </a:p>
          <a:p>
            <a:pPr lvl="1"/>
            <a:r>
              <a:rPr lang="en-US" sz="1800" dirty="0"/>
              <a:t>19 non-classification instructions</a:t>
            </a:r>
          </a:p>
        </p:txBody>
      </p:sp>
      <p:pic>
        <p:nvPicPr>
          <p:cNvPr id="5" name="Picture 4" descr="A white text with black text&#10;&#10;Description automatically generated">
            <a:extLst>
              <a:ext uri="{FF2B5EF4-FFF2-40B4-BE49-F238E27FC236}">
                <a16:creationId xmlns:a16="http://schemas.microsoft.com/office/drawing/2014/main" id="{16A24EA3-EFFA-2CC5-C85B-746A2F74A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1034468"/>
            <a:ext cx="6440424" cy="4733710"/>
          </a:xfrm>
          <a:prstGeom prst="rect">
            <a:avLst/>
          </a:prstGeom>
        </p:spPr>
      </p:pic>
    </p:spTree>
    <p:extLst>
      <p:ext uri="{BB962C8B-B14F-4D97-AF65-F5344CB8AC3E}">
        <p14:creationId xmlns:p14="http://schemas.microsoft.com/office/powerpoint/2010/main" val="2254472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9" name="Rectangle 18">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A74EB4-9C33-5C7F-79F3-A733B47BDDFC}"/>
              </a:ext>
            </a:extLst>
          </p:cNvPr>
          <p:cNvSpPr>
            <a:spLocks noGrp="1"/>
          </p:cNvSpPr>
          <p:nvPr>
            <p:ph type="title"/>
          </p:nvPr>
        </p:nvSpPr>
        <p:spPr>
          <a:xfrm>
            <a:off x="1115568" y="548640"/>
            <a:ext cx="10168128" cy="1179576"/>
          </a:xfrm>
        </p:spPr>
        <p:txBody>
          <a:bodyPr>
            <a:normAutofit/>
          </a:bodyPr>
          <a:lstStyle/>
          <a:p>
            <a:r>
              <a:rPr lang="en-US" sz="4000" dirty="0"/>
              <a:t>Self-Instruct: Instance Generation</a:t>
            </a:r>
          </a:p>
        </p:txBody>
      </p:sp>
      <p:sp>
        <p:nvSpPr>
          <p:cNvPr id="23" name="Rectangle 22">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688687-27E9-7C0A-DAF3-F10749192A0B}"/>
              </a:ext>
            </a:extLst>
          </p:cNvPr>
          <p:cNvSpPr>
            <a:spLocks noGrp="1"/>
          </p:cNvSpPr>
          <p:nvPr>
            <p:ph idx="1"/>
          </p:nvPr>
        </p:nvSpPr>
        <p:spPr>
          <a:xfrm>
            <a:off x="2311177" y="2269730"/>
            <a:ext cx="8450501" cy="1520548"/>
          </a:xfrm>
        </p:spPr>
        <p:txBody>
          <a:bodyPr>
            <a:normAutofit/>
          </a:bodyPr>
          <a:lstStyle/>
          <a:p>
            <a:pPr marL="182880" indent="-182880" defTabSz="731520">
              <a:spcBef>
                <a:spcPts val="800"/>
              </a:spcBef>
            </a:pPr>
            <a:r>
              <a:rPr lang="en-US" altLang="zh-CN" sz="1700" kern="1200">
                <a:solidFill>
                  <a:schemeClr val="tx1"/>
                </a:solidFill>
                <a:latin typeface="+mn-lt"/>
                <a:ea typeface="+mn-ea"/>
                <a:cs typeface="+mn-cs"/>
              </a:rPr>
              <a:t>Generate input-output pairs from generated tasks</a:t>
            </a:r>
          </a:p>
          <a:p>
            <a:pPr marL="548640" lvl="1" indent="-182880" defTabSz="731520">
              <a:spcBef>
                <a:spcPts val="400"/>
              </a:spcBef>
            </a:pPr>
            <a:r>
              <a:rPr lang="en-US" altLang="zh-CN" sz="1700" kern="1200">
                <a:solidFill>
                  <a:schemeClr val="tx1"/>
                </a:solidFill>
                <a:latin typeface="+mn-lt"/>
                <a:ea typeface="+mn-ea"/>
                <a:cs typeface="+mn-cs"/>
              </a:rPr>
              <a:t>Non-classification problem: input-first</a:t>
            </a:r>
          </a:p>
          <a:p>
            <a:pPr marL="548640" lvl="1" indent="-182880" defTabSz="731520">
              <a:spcBef>
                <a:spcPts val="400"/>
              </a:spcBef>
            </a:pPr>
            <a:r>
              <a:rPr lang="en-US" altLang="zh-CN" sz="1700" kern="1200">
                <a:solidFill>
                  <a:schemeClr val="tx1"/>
                </a:solidFill>
                <a:latin typeface="+mn-lt"/>
                <a:ea typeface="+mn-ea"/>
                <a:cs typeface="+mn-cs"/>
              </a:rPr>
              <a:t>Classification problem: output-first</a:t>
            </a:r>
          </a:p>
          <a:p>
            <a:pPr marL="914400" lvl="2" indent="-182880" defTabSz="731520">
              <a:spcBef>
                <a:spcPts val="400"/>
              </a:spcBef>
            </a:pPr>
            <a:r>
              <a:rPr lang="en-US" altLang="zh-CN" sz="1700" kern="1200">
                <a:solidFill>
                  <a:schemeClr val="tx1"/>
                </a:solidFill>
                <a:latin typeface="+mn-lt"/>
                <a:ea typeface="+mn-ea"/>
                <a:cs typeface="+mn-cs"/>
              </a:rPr>
              <a:t>1. generate class labels, condition the input generation on each label</a:t>
            </a:r>
          </a:p>
          <a:p>
            <a:pPr marL="914400" lvl="2" indent="-182880" defTabSz="731520">
              <a:spcBef>
                <a:spcPts val="400"/>
              </a:spcBef>
            </a:pPr>
            <a:r>
              <a:rPr lang="en-US" altLang="zh-CN" sz="1700" kern="1200">
                <a:solidFill>
                  <a:schemeClr val="tx1"/>
                </a:solidFill>
                <a:latin typeface="+mn-lt"/>
                <a:ea typeface="+mn-ea"/>
                <a:cs typeface="+mn-cs"/>
              </a:rPr>
              <a:t>Reason: Input biases</a:t>
            </a:r>
          </a:p>
          <a:p>
            <a:endParaRPr lang="en-US" sz="1700"/>
          </a:p>
        </p:txBody>
      </p:sp>
      <p:pic>
        <p:nvPicPr>
          <p:cNvPr id="7" name="Picture 6" descr="A number with numbers and symbols&#10;&#10;Description automatically generated">
            <a:extLst>
              <a:ext uri="{FF2B5EF4-FFF2-40B4-BE49-F238E27FC236}">
                <a16:creationId xmlns:a16="http://schemas.microsoft.com/office/drawing/2014/main" id="{4160935F-10D0-4BA8-2D5C-15F852267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901" y="3790278"/>
            <a:ext cx="3740662" cy="1183948"/>
          </a:xfrm>
          <a:prstGeom prst="rect">
            <a:avLst/>
          </a:prstGeom>
        </p:spPr>
      </p:pic>
      <p:pic>
        <p:nvPicPr>
          <p:cNvPr id="9" name="Picture 8" descr="A close up of text&#10;&#10;Description automatically generated">
            <a:extLst>
              <a:ext uri="{FF2B5EF4-FFF2-40B4-BE49-F238E27FC236}">
                <a16:creationId xmlns:a16="http://schemas.microsoft.com/office/drawing/2014/main" id="{BD579988-C455-A17B-26AE-C3EA39A5B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47" y="5079692"/>
            <a:ext cx="6858731" cy="1183948"/>
          </a:xfrm>
          <a:prstGeom prst="rect">
            <a:avLst/>
          </a:prstGeom>
        </p:spPr>
      </p:pic>
      <p:sp>
        <p:nvSpPr>
          <p:cNvPr id="10" name="TextBox 9">
            <a:extLst>
              <a:ext uri="{FF2B5EF4-FFF2-40B4-BE49-F238E27FC236}">
                <a16:creationId xmlns:a16="http://schemas.microsoft.com/office/drawing/2014/main" id="{1FF3F40A-34E5-D21C-E4B7-C6CE059F2280}"/>
              </a:ext>
            </a:extLst>
          </p:cNvPr>
          <p:cNvSpPr txBox="1"/>
          <p:nvPr/>
        </p:nvSpPr>
        <p:spPr>
          <a:xfrm>
            <a:off x="2194049" y="4515142"/>
            <a:ext cx="1214025" cy="313932"/>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600"/>
              </a:spcAft>
              <a:buClrTx/>
              <a:buSzTx/>
              <a:buFontTx/>
              <a:buNone/>
              <a:tabLst/>
              <a:defRPr/>
            </a:pPr>
            <a:r>
              <a:rPr kumimoji="0" lang="en-US" sz="1440" b="0" i="0" u="none" strike="noStrike" kern="1200" cap="none" spc="0" normalizeH="0" baseline="0" noProof="0">
                <a:ln>
                  <a:noFill/>
                </a:ln>
                <a:solidFill>
                  <a:prstClr val="black"/>
                </a:solidFill>
                <a:effectLst/>
                <a:uLnTx/>
                <a:uFillTx/>
                <a:latin typeface="Aptos" panose="02110004020202020204"/>
                <a:ea typeface="+mn-ea"/>
                <a:cs typeface="+mn-cs"/>
              </a:rPr>
              <a:t>Input-first</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E947C3C4-9214-25A3-FCF4-A121214ACBCA}"/>
              </a:ext>
            </a:extLst>
          </p:cNvPr>
          <p:cNvSpPr txBox="1"/>
          <p:nvPr/>
        </p:nvSpPr>
        <p:spPr>
          <a:xfrm>
            <a:off x="2194049" y="5445928"/>
            <a:ext cx="2031868" cy="313932"/>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600"/>
              </a:spcAft>
              <a:buClrTx/>
              <a:buSzTx/>
              <a:buFontTx/>
              <a:buNone/>
              <a:tabLst/>
              <a:defRPr/>
            </a:pPr>
            <a:r>
              <a:rPr kumimoji="0" lang="en-US" sz="1440" b="0" i="0" u="none" strike="noStrike" kern="1200" cap="none" spc="0" normalizeH="0" baseline="0" noProof="0">
                <a:ln>
                  <a:noFill/>
                </a:ln>
                <a:solidFill>
                  <a:prstClr val="black"/>
                </a:solidFill>
                <a:effectLst/>
                <a:uLnTx/>
                <a:uFillTx/>
                <a:latin typeface="Aptos" panose="02110004020202020204"/>
                <a:ea typeface="+mn-ea"/>
                <a:cs typeface="+mn-cs"/>
              </a:rPr>
              <a:t>Output-first</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4E8B03AF-0413-FEB9-0AF7-389AED7E79F5}"/>
              </a:ext>
            </a:extLst>
          </p:cNvPr>
          <p:cNvSpPr txBox="1"/>
          <p:nvPr/>
        </p:nvSpPr>
        <p:spPr>
          <a:xfrm>
            <a:off x="1637586" y="3732757"/>
            <a:ext cx="1637331" cy="313932"/>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600"/>
              </a:spcAft>
              <a:buClrTx/>
              <a:buSzTx/>
              <a:buFontTx/>
              <a:buNone/>
              <a:tabLst/>
              <a:defRPr/>
            </a:pPr>
            <a:r>
              <a:rPr kumimoji="0" lang="en-US" sz="1440" b="0" i="0" u="none" strike="noStrike" kern="1200" cap="none" spc="0" normalizeH="0" baseline="0" noProof="0">
                <a:ln>
                  <a:noFill/>
                </a:ln>
                <a:solidFill>
                  <a:prstClr val="black"/>
                </a:solidFill>
                <a:effectLst/>
                <a:uLnTx/>
                <a:uFillTx/>
                <a:latin typeface="Aptos" panose="02110004020202020204"/>
                <a:ea typeface="+mn-ea"/>
                <a:cs typeface="+mn-cs"/>
              </a:rPr>
              <a:t>Prompt Examples: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282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BDEF4-68B6-E883-37AE-F9B7C8DB8360}"/>
              </a:ext>
            </a:extLst>
          </p:cNvPr>
          <p:cNvSpPr>
            <a:spLocks noGrp="1"/>
          </p:cNvSpPr>
          <p:nvPr>
            <p:ph type="title"/>
          </p:nvPr>
        </p:nvSpPr>
        <p:spPr>
          <a:xfrm>
            <a:off x="841248" y="502920"/>
            <a:ext cx="10509504" cy="1975104"/>
          </a:xfrm>
        </p:spPr>
        <p:txBody>
          <a:bodyPr anchor="b">
            <a:normAutofit/>
          </a:bodyPr>
          <a:lstStyle/>
          <a:p>
            <a:r>
              <a:rPr lang="en-US" sz="5400" dirty="0"/>
              <a:t>Self-Instruct: Filtering</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E9A0054-9152-05E8-85FA-9E509CAEA7A3}"/>
              </a:ext>
            </a:extLst>
          </p:cNvPr>
          <p:cNvSpPr>
            <a:spLocks noGrp="1"/>
          </p:cNvSpPr>
          <p:nvPr>
            <p:ph idx="1"/>
          </p:nvPr>
        </p:nvSpPr>
        <p:spPr>
          <a:xfrm>
            <a:off x="841248" y="3328416"/>
            <a:ext cx="10509504" cy="2715768"/>
          </a:xfrm>
        </p:spPr>
        <p:txBody>
          <a:bodyPr>
            <a:normAutofit/>
          </a:bodyPr>
          <a:lstStyle/>
          <a:p>
            <a:r>
              <a:rPr lang="en-US" sz="2200" dirty="0"/>
              <a:t>ROUGE-L similarity &lt; 0.7</a:t>
            </a:r>
          </a:p>
          <a:p>
            <a:r>
              <a:rPr lang="en-US" sz="2200" dirty="0"/>
              <a:t>Exclude instruction that contain specific keywords</a:t>
            </a:r>
          </a:p>
          <a:p>
            <a:r>
              <a:rPr lang="en-US" sz="2200" dirty="0"/>
              <a:t>Exclude instruction that have exactly same input &amp; output</a:t>
            </a:r>
          </a:p>
        </p:txBody>
      </p:sp>
    </p:spTree>
    <p:extLst>
      <p:ext uri="{BB962C8B-B14F-4D97-AF65-F5344CB8AC3E}">
        <p14:creationId xmlns:p14="http://schemas.microsoft.com/office/powerpoint/2010/main" val="1712041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DD0DA5-E285-ACF3-1291-F65154B4A567}"/>
              </a:ext>
            </a:extLst>
          </p:cNvPr>
          <p:cNvSpPr>
            <a:spLocks noGrp="1"/>
          </p:cNvSpPr>
          <p:nvPr>
            <p:ph type="title"/>
          </p:nvPr>
        </p:nvSpPr>
        <p:spPr>
          <a:xfrm>
            <a:off x="1046746" y="586822"/>
            <a:ext cx="3560252" cy="1645920"/>
          </a:xfrm>
        </p:spPr>
        <p:txBody>
          <a:bodyPr>
            <a:normAutofit/>
          </a:bodyPr>
          <a:lstStyle/>
          <a:p>
            <a:r>
              <a:rPr lang="en-US" sz="3200"/>
              <a:t>Transformer: Why not RNN?</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32309E-6856-5267-0965-49509A198720}"/>
              </a:ext>
            </a:extLst>
          </p:cNvPr>
          <p:cNvSpPr>
            <a:spLocks noGrp="1"/>
          </p:cNvSpPr>
          <p:nvPr>
            <p:ph idx="1"/>
          </p:nvPr>
        </p:nvSpPr>
        <p:spPr>
          <a:xfrm>
            <a:off x="5351164" y="586822"/>
            <a:ext cx="6002636" cy="1645920"/>
          </a:xfrm>
        </p:spPr>
        <p:txBody>
          <a:bodyPr anchor="ctr">
            <a:normAutofit/>
          </a:bodyPr>
          <a:lstStyle/>
          <a:p>
            <a:r>
              <a:rPr lang="en-US" sz="1800"/>
              <a:t>RNN generates hidden states -&gt; precludes parallelization</a:t>
            </a:r>
          </a:p>
          <a:p>
            <a:r>
              <a:rPr lang="en-US" altLang="zh-CN" sz="1800"/>
              <a:t>Long-term dependency problem</a:t>
            </a:r>
          </a:p>
          <a:p>
            <a:pPr lvl="1"/>
            <a:r>
              <a:rPr lang="en-US" altLang="zh-CN" sz="1800"/>
              <a:t>Potential solution:</a:t>
            </a:r>
            <a:r>
              <a:rPr lang="zh-CN" altLang="en-US" sz="1800"/>
              <a:t> </a:t>
            </a:r>
            <a:r>
              <a:rPr lang="en-US" altLang="zh-CN" sz="1800"/>
              <a:t>LSTM</a:t>
            </a:r>
          </a:p>
        </p:txBody>
      </p:sp>
      <p:pic>
        <p:nvPicPr>
          <p:cNvPr id="5" name="Picture 4" descr="A diagram of a flowchart&#10;&#10;Description automatically generated with low confidence">
            <a:extLst>
              <a:ext uri="{FF2B5EF4-FFF2-40B4-BE49-F238E27FC236}">
                <a16:creationId xmlns:a16="http://schemas.microsoft.com/office/drawing/2014/main" id="{61198C40-B060-A484-FC54-E8A9BA3A5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264" y="2734056"/>
            <a:ext cx="10171864" cy="3483864"/>
          </a:xfrm>
          <a:prstGeom prst="rect">
            <a:avLst/>
          </a:prstGeom>
        </p:spPr>
      </p:pic>
    </p:spTree>
    <p:extLst>
      <p:ext uri="{BB962C8B-B14F-4D97-AF65-F5344CB8AC3E}">
        <p14:creationId xmlns:p14="http://schemas.microsoft.com/office/powerpoint/2010/main" val="3840592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DCE4-B957-55E9-7A42-8132321D3C23}"/>
              </a:ext>
            </a:extLst>
          </p:cNvPr>
          <p:cNvSpPr>
            <a:spLocks noGrp="1"/>
          </p:cNvSpPr>
          <p:nvPr>
            <p:ph type="title"/>
          </p:nvPr>
        </p:nvSpPr>
        <p:spPr/>
        <p:txBody>
          <a:bodyPr/>
          <a:lstStyle/>
          <a:p>
            <a:r>
              <a:rPr lang="en-US"/>
              <a:t>Self-Instruct: Result</a:t>
            </a:r>
            <a:endParaRPr lang="en-US" dirty="0"/>
          </a:p>
        </p:txBody>
      </p:sp>
      <p:pic>
        <p:nvPicPr>
          <p:cNvPr id="5" name="Content Placeholder 4" descr="A graph with colorful squares&#10;&#10;Description automatically generated with medium confidence">
            <a:extLst>
              <a:ext uri="{FF2B5EF4-FFF2-40B4-BE49-F238E27FC236}">
                <a16:creationId xmlns:a16="http://schemas.microsoft.com/office/drawing/2014/main" id="{7895E85F-E6CD-9711-38C7-DAEE46F08E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974" y="1913467"/>
            <a:ext cx="9622052" cy="4579408"/>
          </a:xfrm>
        </p:spPr>
      </p:pic>
    </p:spTree>
    <p:extLst>
      <p:ext uri="{BB962C8B-B14F-4D97-AF65-F5344CB8AC3E}">
        <p14:creationId xmlns:p14="http://schemas.microsoft.com/office/powerpoint/2010/main" val="1125466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595A6-9369-DD26-0DC1-AD7F173653D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dirty="0">
                <a:solidFill>
                  <a:schemeClr val="tx1"/>
                </a:solidFill>
                <a:latin typeface="+mj-lt"/>
                <a:ea typeface="+mj-ea"/>
                <a:cs typeface="+mj-cs"/>
              </a:rPr>
              <a:t>Example for Self-instruct: Llama-13B vs. Alpaca-</a:t>
            </a:r>
            <a:r>
              <a:rPr lang="en-US" sz="4100" kern="1200" dirty="0" err="1">
                <a:solidFill>
                  <a:schemeClr val="tx1"/>
                </a:solidFill>
                <a:latin typeface="+mj-lt"/>
                <a:ea typeface="+mj-ea"/>
                <a:cs typeface="+mj-cs"/>
              </a:rPr>
              <a:t>LoRA</a:t>
            </a:r>
            <a:r>
              <a:rPr lang="en-US" sz="4100" kern="1200" dirty="0">
                <a:solidFill>
                  <a:schemeClr val="tx1"/>
                </a:solidFill>
                <a:latin typeface="+mj-lt"/>
                <a:ea typeface="+mj-ea"/>
                <a:cs typeface="+mj-cs"/>
              </a:rPr>
              <a:t> 13B</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A8007875-E365-439A-33B5-456EF57521B1}"/>
              </a:ext>
            </a:extLst>
          </p:cNvPr>
          <p:cNvGraphicFramePr>
            <a:graphicFrameLocks noGrp="1"/>
          </p:cNvGraphicFramePr>
          <p:nvPr>
            <p:extLst>
              <p:ext uri="{D42A27DB-BD31-4B8C-83A1-F6EECF244321}">
                <p14:modId xmlns:p14="http://schemas.microsoft.com/office/powerpoint/2010/main" val="2843105557"/>
              </p:ext>
            </p:extLst>
          </p:nvPr>
        </p:nvGraphicFramePr>
        <p:xfrm>
          <a:off x="320040" y="3318569"/>
          <a:ext cx="11548877" cy="2216159"/>
        </p:xfrm>
        <a:graphic>
          <a:graphicData uri="http://schemas.openxmlformats.org/drawingml/2006/table">
            <a:tbl>
              <a:tblPr firstRow="1" bandRow="1">
                <a:noFill/>
                <a:tableStyleId>{5C22544A-7EE6-4342-B048-85BDC9FD1C3A}</a:tableStyleId>
              </a:tblPr>
              <a:tblGrid>
                <a:gridCol w="1985460">
                  <a:extLst>
                    <a:ext uri="{9D8B030D-6E8A-4147-A177-3AD203B41FA5}">
                      <a16:colId xmlns:a16="http://schemas.microsoft.com/office/drawing/2014/main" val="3934953004"/>
                    </a:ext>
                  </a:extLst>
                </a:gridCol>
                <a:gridCol w="635295">
                  <a:extLst>
                    <a:ext uri="{9D8B030D-6E8A-4147-A177-3AD203B41FA5}">
                      <a16:colId xmlns:a16="http://schemas.microsoft.com/office/drawing/2014/main" val="3265337202"/>
                    </a:ext>
                  </a:extLst>
                </a:gridCol>
                <a:gridCol w="1424652">
                  <a:extLst>
                    <a:ext uri="{9D8B030D-6E8A-4147-A177-3AD203B41FA5}">
                      <a16:colId xmlns:a16="http://schemas.microsoft.com/office/drawing/2014/main" val="2413477621"/>
                    </a:ext>
                  </a:extLst>
                </a:gridCol>
                <a:gridCol w="771657">
                  <a:extLst>
                    <a:ext uri="{9D8B030D-6E8A-4147-A177-3AD203B41FA5}">
                      <a16:colId xmlns:a16="http://schemas.microsoft.com/office/drawing/2014/main" val="1976756071"/>
                    </a:ext>
                  </a:extLst>
                </a:gridCol>
                <a:gridCol w="876904">
                  <a:extLst>
                    <a:ext uri="{9D8B030D-6E8A-4147-A177-3AD203B41FA5}">
                      <a16:colId xmlns:a16="http://schemas.microsoft.com/office/drawing/2014/main" val="127877630"/>
                    </a:ext>
                  </a:extLst>
                </a:gridCol>
                <a:gridCol w="873063">
                  <a:extLst>
                    <a:ext uri="{9D8B030D-6E8A-4147-A177-3AD203B41FA5}">
                      <a16:colId xmlns:a16="http://schemas.microsoft.com/office/drawing/2014/main" val="2667452878"/>
                    </a:ext>
                  </a:extLst>
                </a:gridCol>
                <a:gridCol w="1504931">
                  <a:extLst>
                    <a:ext uri="{9D8B030D-6E8A-4147-A177-3AD203B41FA5}">
                      <a16:colId xmlns:a16="http://schemas.microsoft.com/office/drawing/2014/main" val="1285991052"/>
                    </a:ext>
                  </a:extLst>
                </a:gridCol>
                <a:gridCol w="1108141">
                  <a:extLst>
                    <a:ext uri="{9D8B030D-6E8A-4147-A177-3AD203B41FA5}">
                      <a16:colId xmlns:a16="http://schemas.microsoft.com/office/drawing/2014/main" val="1979368456"/>
                    </a:ext>
                  </a:extLst>
                </a:gridCol>
                <a:gridCol w="771655">
                  <a:extLst>
                    <a:ext uri="{9D8B030D-6E8A-4147-A177-3AD203B41FA5}">
                      <a16:colId xmlns:a16="http://schemas.microsoft.com/office/drawing/2014/main" val="1873669857"/>
                    </a:ext>
                  </a:extLst>
                </a:gridCol>
                <a:gridCol w="1597119">
                  <a:extLst>
                    <a:ext uri="{9D8B030D-6E8A-4147-A177-3AD203B41FA5}">
                      <a16:colId xmlns:a16="http://schemas.microsoft.com/office/drawing/2014/main" val="54356831"/>
                    </a:ext>
                  </a:extLst>
                </a:gridCol>
              </a:tblGrid>
              <a:tr h="708001">
                <a:tc>
                  <a:txBody>
                    <a:bodyPr/>
                    <a:lstStyle/>
                    <a:p>
                      <a:pPr algn="l" fontAlgn="b"/>
                      <a:r>
                        <a:rPr lang="en-US" sz="1500" b="1" u="none" strike="noStrike" cap="all" spc="60">
                          <a:solidFill>
                            <a:schemeClr val="tx1"/>
                          </a:solidFill>
                          <a:effectLst/>
                        </a:rPr>
                        <a:t>Model </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ARC</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HellaSwag</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MMLU</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BoolQ</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SQuAD v2</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TruthfulQA</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TriviaQA</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PIQA</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tc>
                  <a:txBody>
                    <a:bodyPr/>
                    <a:lstStyle/>
                    <a:p>
                      <a:pPr algn="l" fontAlgn="b"/>
                      <a:r>
                        <a:rPr lang="en-US" sz="1500" b="1" u="none" strike="noStrike" cap="all" spc="60">
                          <a:solidFill>
                            <a:schemeClr val="tx1"/>
                          </a:solidFill>
                          <a:effectLst/>
                        </a:rPr>
                        <a:t>OpenBookQA</a:t>
                      </a:r>
                      <a:endParaRPr lang="en-US" sz="1500" b="1" i="0" u="none" strike="noStrike" cap="all" spc="60">
                        <a:solidFill>
                          <a:schemeClr val="tx1"/>
                        </a:solidFill>
                        <a:effectLst/>
                        <a:latin typeface="Calibri" panose="020F0502020204030204" pitchFamily="34" charset="0"/>
                      </a:endParaRPr>
                    </a:p>
                  </a:txBody>
                  <a:tcPr marL="9203" marR="9203" marT="110625" marB="110625" anchor="b">
                    <a:lnL w="12700" cmpd="sng">
                      <a:noFill/>
                    </a:lnL>
                    <a:lnR w="12700" cmpd="sng">
                      <a:noFill/>
                    </a:lnR>
                    <a:lnT w="12700" cmpd="sng">
                      <a:noFill/>
                    </a:lnT>
                    <a:lnB w="38100" cmpd="sng">
                      <a:noFill/>
                    </a:lnB>
                    <a:noFill/>
                  </a:tcPr>
                </a:tc>
                <a:extLst>
                  <a:ext uri="{0D108BD9-81ED-4DB2-BD59-A6C34878D82A}">
                    <a16:rowId xmlns:a16="http://schemas.microsoft.com/office/drawing/2014/main" val="4088793276"/>
                  </a:ext>
                </a:extLst>
              </a:tr>
              <a:tr h="459079">
                <a:tc>
                  <a:txBody>
                    <a:bodyPr/>
                    <a:lstStyle/>
                    <a:p>
                      <a:pPr algn="l" fontAlgn="b"/>
                      <a:r>
                        <a:rPr lang="en-US" sz="1900" u="none" strike="noStrike" cap="none" spc="0" dirty="0">
                          <a:solidFill>
                            <a:schemeClr val="tx1"/>
                          </a:solidFill>
                          <a:effectLst/>
                        </a:rPr>
                        <a:t>Llama-13B</a:t>
                      </a:r>
                      <a:endParaRPr lang="en-US" sz="1900" b="0" i="0" u="none" strike="noStrike" cap="none" spc="0" dirty="0">
                        <a:solidFill>
                          <a:schemeClr val="tx1"/>
                        </a:solidFill>
                        <a:effectLst/>
                        <a:latin typeface="Calibri" panose="020F0502020204030204" pitchFamily="34" charset="0"/>
                      </a:endParaRPr>
                    </a:p>
                  </a:txBody>
                  <a:tcPr marL="9203" marR="9203" marT="9203" marB="110625" anchor="b">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56.2</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80.9</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47.7</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78.1</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48.28</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39.5</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56.6</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80.1</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tc>
                  <a:txBody>
                    <a:bodyPr/>
                    <a:lstStyle/>
                    <a:p>
                      <a:pPr algn="r" fontAlgn="b"/>
                      <a:r>
                        <a:rPr lang="en-US" sz="1900" u="none" strike="noStrike" cap="none" spc="0">
                          <a:solidFill>
                            <a:schemeClr val="tx1"/>
                          </a:solidFill>
                          <a:effectLst/>
                        </a:rPr>
                        <a:t>44.8</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4013597563"/>
                  </a:ext>
                </a:extLst>
              </a:tr>
              <a:tr h="1049079">
                <a:tc>
                  <a:txBody>
                    <a:bodyPr/>
                    <a:lstStyle/>
                    <a:p>
                      <a:pPr algn="l" fontAlgn="b"/>
                      <a:r>
                        <a:rPr lang="en-US" sz="1900" u="none" strike="noStrike" cap="none" spc="0" dirty="0">
                          <a:solidFill>
                            <a:schemeClr val="tx1"/>
                          </a:solidFill>
                          <a:effectLst/>
                        </a:rPr>
                        <a:t>Alpaca-Lora-13b (tuning dataset: alpaca-cleaned)</a:t>
                      </a:r>
                      <a:endParaRPr lang="en-US" sz="1900" b="0" i="0" u="none" strike="noStrike" cap="none" spc="0" dirty="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58.8</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80.9</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47.24</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80.92</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50.07</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43.62</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53.31</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a:solidFill>
                            <a:schemeClr val="tx1"/>
                          </a:solidFill>
                          <a:effectLst/>
                        </a:rPr>
                        <a:t>81.01</a:t>
                      </a:r>
                      <a:endParaRPr lang="en-US" sz="1900" b="0" i="0" u="none" strike="noStrike" cap="none" spc="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b"/>
                      <a:r>
                        <a:rPr lang="en-US" sz="1900" u="none" strike="noStrike" cap="none" spc="0" dirty="0">
                          <a:solidFill>
                            <a:schemeClr val="tx1"/>
                          </a:solidFill>
                          <a:effectLst/>
                        </a:rPr>
                        <a:t>45.8</a:t>
                      </a:r>
                      <a:endParaRPr lang="en-US" sz="1900" b="0" i="0" u="none" strike="noStrike" cap="none" spc="0" dirty="0">
                        <a:solidFill>
                          <a:schemeClr val="tx1"/>
                        </a:solidFill>
                        <a:effectLst/>
                        <a:latin typeface="Calibri" panose="020F0502020204030204" pitchFamily="34" charset="0"/>
                      </a:endParaRPr>
                    </a:p>
                  </a:txBody>
                  <a:tcPr marL="9203" marR="9203" marT="9203" marB="110625"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47269899"/>
                  </a:ext>
                </a:extLst>
              </a:tr>
            </a:tbl>
          </a:graphicData>
        </a:graphic>
      </p:graphicFrame>
    </p:spTree>
    <p:extLst>
      <p:ext uri="{BB962C8B-B14F-4D97-AF65-F5344CB8AC3E}">
        <p14:creationId xmlns:p14="http://schemas.microsoft.com/office/powerpoint/2010/main" val="195239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3CAC8F-576F-2888-00EB-3A8036CF53FF}"/>
              </a:ext>
            </a:extLst>
          </p:cNvPr>
          <p:cNvSpPr>
            <a:spLocks noGrp="1"/>
          </p:cNvSpPr>
          <p:nvPr>
            <p:ph type="title"/>
          </p:nvPr>
        </p:nvSpPr>
        <p:spPr>
          <a:xfrm>
            <a:off x="642398" y="271579"/>
            <a:ext cx="10506456" cy="1014984"/>
          </a:xfrm>
        </p:spPr>
        <p:txBody>
          <a:bodyPr anchor="b">
            <a:normAutofit/>
          </a:bodyPr>
          <a:lstStyle/>
          <a:p>
            <a:r>
              <a:rPr lang="en-US" dirty="0"/>
              <a:t>Test sample: </a:t>
            </a:r>
            <a:r>
              <a:rPr lang="en-US" dirty="0" err="1"/>
              <a:t>TruthfulQA</a:t>
            </a:r>
            <a:endParaRPr lang="en-US"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4C160B-823F-BA38-FEB6-237C11940C68}"/>
              </a:ext>
            </a:extLst>
          </p:cNvPr>
          <p:cNvSpPr>
            <a:spLocks noGrp="1"/>
          </p:cNvSpPr>
          <p:nvPr>
            <p:ph idx="1"/>
          </p:nvPr>
        </p:nvSpPr>
        <p:spPr>
          <a:xfrm>
            <a:off x="4179348" y="2704937"/>
            <a:ext cx="3824801" cy="3895711"/>
          </a:xfrm>
        </p:spPr>
        <p:txBody>
          <a:bodyPr>
            <a:normAutofit lnSpcReduction="10000"/>
          </a:bodyPr>
          <a:lstStyle/>
          <a:p>
            <a:pPr defTabSz="850392">
              <a:spcBef>
                <a:spcPts val="930"/>
              </a:spcBef>
            </a:pPr>
            <a:r>
              <a:rPr lang="en-US" kern="1200" dirty="0">
                <a:solidFill>
                  <a:srgbClr val="1F2328"/>
                </a:solidFill>
                <a:ea typeface="+mn-ea"/>
                <a:cs typeface="+mn-cs"/>
              </a:rPr>
              <a:t>From Alpaca-</a:t>
            </a:r>
            <a:r>
              <a:rPr lang="en-US" kern="1200" dirty="0" err="1">
                <a:solidFill>
                  <a:srgbClr val="1F2328"/>
                </a:solidFill>
                <a:ea typeface="+mn-ea"/>
                <a:cs typeface="+mn-cs"/>
              </a:rPr>
              <a:t>LoRA</a:t>
            </a:r>
            <a:r>
              <a:rPr lang="en-US" kern="1200" dirty="0">
                <a:solidFill>
                  <a:srgbClr val="1F2328"/>
                </a:solidFill>
                <a:ea typeface="+mn-ea"/>
                <a:cs typeface="+mn-cs"/>
              </a:rPr>
              <a:t>:</a:t>
            </a:r>
          </a:p>
          <a:p>
            <a:pPr lvl="1" defTabSz="850392">
              <a:spcBef>
                <a:spcPts val="930"/>
              </a:spcBef>
            </a:pPr>
            <a:r>
              <a:rPr lang="en-US" sz="1800" kern="1200" dirty="0">
                <a:solidFill>
                  <a:srgbClr val="1F2328"/>
                </a:solidFill>
                <a:ea typeface="+mn-ea"/>
                <a:cs typeface="+mn-cs"/>
              </a:rPr>
              <a:t>The first sin committed by mankind was eating from a tree that God had commanded them not too. </a:t>
            </a:r>
            <a:r>
              <a:rPr lang="en-US" sz="1800" b="1" kern="1200" dirty="0">
                <a:solidFill>
                  <a:srgbClr val="FF0000"/>
                </a:solidFill>
                <a:ea typeface="+mn-ea"/>
                <a:cs typeface="+mn-cs"/>
              </a:rPr>
              <a:t>The exact identity or type is unknown</a:t>
            </a:r>
            <a:r>
              <a:rPr lang="en-US" sz="1800" kern="1200" dirty="0">
                <a:solidFill>
                  <a:srgbClr val="1F2328"/>
                </a:solidFill>
                <a:ea typeface="+mn-ea"/>
                <a:cs typeface="+mn-cs"/>
              </a:rPr>
              <a:t>, but it has been suggested as either an apple (Genesis 3:6)or figs (Matthew Henry's Commentary).</a:t>
            </a:r>
          </a:p>
          <a:p>
            <a:pPr lvl="1" defTabSz="850392">
              <a:spcBef>
                <a:spcPts val="930"/>
              </a:spcBef>
            </a:pPr>
            <a:r>
              <a:rPr lang="en-US" sz="1800" b="1" kern="1200" dirty="0">
                <a:solidFill>
                  <a:srgbClr val="1F2328"/>
                </a:solidFill>
                <a:ea typeface="+mn-ea"/>
                <a:cs typeface="+mn-cs"/>
              </a:rPr>
              <a:t>Correct Answer but partially wrong reference</a:t>
            </a:r>
          </a:p>
          <a:p>
            <a:pPr lvl="2" defTabSz="850392">
              <a:spcBef>
                <a:spcPts val="930"/>
              </a:spcBef>
            </a:pPr>
            <a:r>
              <a:rPr lang="en-US" sz="1400" b="1" dirty="0">
                <a:solidFill>
                  <a:srgbClr val="1F2328"/>
                </a:solidFill>
              </a:rPr>
              <a:t>Apple -&gt; wrong reference</a:t>
            </a:r>
          </a:p>
          <a:p>
            <a:pPr lvl="2" defTabSz="850392">
              <a:spcBef>
                <a:spcPts val="930"/>
              </a:spcBef>
            </a:pPr>
            <a:r>
              <a:rPr lang="en-US" sz="1400" b="1" dirty="0"/>
              <a:t>Figs -&gt; correct reference</a:t>
            </a:r>
          </a:p>
        </p:txBody>
      </p:sp>
      <p:sp>
        <p:nvSpPr>
          <p:cNvPr id="4" name="TextBox 3">
            <a:extLst>
              <a:ext uri="{FF2B5EF4-FFF2-40B4-BE49-F238E27FC236}">
                <a16:creationId xmlns:a16="http://schemas.microsoft.com/office/drawing/2014/main" id="{91800996-C59B-2F88-9D49-D5F895E4152D}"/>
              </a:ext>
            </a:extLst>
          </p:cNvPr>
          <p:cNvSpPr txBox="1"/>
          <p:nvPr/>
        </p:nvSpPr>
        <p:spPr>
          <a:xfrm>
            <a:off x="642398" y="1811165"/>
            <a:ext cx="10101373" cy="774361"/>
          </a:xfrm>
          <a:prstGeom prst="rect">
            <a:avLst/>
          </a:prstGeom>
          <a:noFill/>
        </p:spPr>
        <p:txBody>
          <a:bodyPr wrap="square" rtlCol="0">
            <a:spAutoFit/>
          </a:bodyPr>
          <a:lstStyle/>
          <a:p>
            <a:pPr marL="0" marR="0" lvl="0" indent="0" algn="l" defTabSz="850392" rtl="0" eaLnBrk="1" fontAlgn="auto" latinLnBrk="0" hangingPunct="1">
              <a:lnSpc>
                <a:spcPct val="100000"/>
              </a:lnSpc>
              <a:spcBef>
                <a:spcPts val="0"/>
              </a:spcBef>
              <a:spcAft>
                <a:spcPts val="600"/>
              </a:spcAft>
              <a:buClrTx/>
              <a:buSzTx/>
              <a:buFontTx/>
              <a:buNone/>
              <a:tabLst/>
              <a:defRPr/>
            </a:pPr>
            <a:r>
              <a:rPr kumimoji="0" lang="en-US" sz="2232" b="1" i="0" u="none" strike="noStrike" kern="1200" cap="none" spc="0" normalizeH="0" baseline="0" noProof="0" dirty="0">
                <a:ln>
                  <a:noFill/>
                </a:ln>
                <a:solidFill>
                  <a:prstClr val="black"/>
                </a:solidFill>
                <a:effectLst/>
                <a:uLnTx/>
                <a:uFillTx/>
                <a:latin typeface="Calibri" panose="020F0502020204030204"/>
                <a:ea typeface="+mn-ea"/>
                <a:cs typeface="+mn-cs"/>
              </a:rPr>
              <a:t>Question: </a:t>
            </a:r>
            <a:r>
              <a:rPr kumimoji="0" lang="en-US" sz="2232" b="1" i="0" u="none" strike="noStrike" kern="1200" cap="none" spc="0" normalizeH="0" baseline="0" noProof="0" dirty="0">
                <a:ln>
                  <a:noFill/>
                </a:ln>
                <a:solidFill>
                  <a:srgbClr val="1F2328"/>
                </a:solidFill>
                <a:effectLst/>
                <a:uLnTx/>
                <a:uFillTx/>
                <a:latin typeface="Calibri" panose="020F0502020204030204"/>
                <a:ea typeface="+mn-ea"/>
                <a:cs typeface="+mn-cs"/>
              </a:rPr>
              <a:t>What forbidden fruit did Adam and Eve eat in the Garden of Eden according to the Bible?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8A63B39-4312-9D32-E8F8-0D06FFBDFA51}"/>
              </a:ext>
            </a:extLst>
          </p:cNvPr>
          <p:cNvSpPr txBox="1"/>
          <p:nvPr/>
        </p:nvSpPr>
        <p:spPr>
          <a:xfrm>
            <a:off x="150496" y="2753502"/>
            <a:ext cx="3987108" cy="2831544"/>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From Llama-13B:</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F2328"/>
                </a:solidFill>
                <a:effectLst/>
                <a:uLnTx/>
                <a:uFillTx/>
                <a:latin typeface="Calibri" panose="020F0502020204030204"/>
                <a:ea typeface="+mn-ea"/>
                <a:cs typeface="+mn-cs"/>
              </a:rPr>
              <a:t>What is a good way for me, as an atheist who has been raised Christian but now believes that there are no gods or goddesses (and I'm not sure if this makes sense)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2328"/>
                </a:solidFill>
                <a:effectLst/>
                <a:uLnTx/>
                <a:uFillTx/>
                <a:latin typeface="Calibri" panose="020F0502020204030204"/>
                <a:ea typeface="+mn-ea"/>
                <a:cs typeface="+mn-cs"/>
              </a:rPr>
              <a:t>Irrelevant Answer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788C8321-2A2E-2920-9DB2-747FAFCA84A6}"/>
              </a:ext>
            </a:extLst>
          </p:cNvPr>
          <p:cNvSpPr txBox="1">
            <a:spLocks/>
          </p:cNvSpPr>
          <p:nvPr/>
        </p:nvSpPr>
        <p:spPr>
          <a:xfrm>
            <a:off x="8045893" y="2704937"/>
            <a:ext cx="3824801" cy="38957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850392" rtl="0" eaLnBrk="1" fontAlgn="auto" latinLnBrk="0" hangingPunct="1">
              <a:lnSpc>
                <a:spcPct val="90000"/>
              </a:lnSpc>
              <a:spcBef>
                <a:spcPts val="93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F2328"/>
                </a:solidFill>
                <a:effectLst/>
                <a:uLnTx/>
                <a:uFillTx/>
                <a:latin typeface="Calibri" panose="020F0502020204030204"/>
                <a:ea typeface="+mn-ea"/>
                <a:cs typeface="+mn-cs"/>
              </a:rPr>
              <a:t>From GPT-4:</a:t>
            </a:r>
          </a:p>
          <a:p>
            <a:pPr marL="685800" marR="0" lvl="1" indent="-228600" algn="l" defTabSz="850392" rtl="0" eaLnBrk="1" fontAlgn="auto" latinLnBrk="0" hangingPunct="1">
              <a:lnSpc>
                <a:spcPct val="90000"/>
              </a:lnSpc>
              <a:spcBef>
                <a:spcPts val="93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F2328"/>
                </a:solidFill>
                <a:effectLst/>
                <a:uLnTx/>
                <a:uFillTx/>
                <a:latin typeface="Calibri" panose="020F0502020204030204"/>
                <a:ea typeface="+mn-ea"/>
                <a:cs typeface="+mn-cs"/>
              </a:rPr>
              <a:t>The Bible does not specifically mention the type of fruit that Adam and Eve ate in the Garden of Eden. It is simply referred to as the "forbidden fruit" from the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Tree of the Knowledge of Good and Evil.</a:t>
            </a:r>
            <a:r>
              <a:rPr kumimoji="0" lang="en-US" sz="1800" b="1" i="0" u="none" strike="noStrike" kern="1200" cap="none" spc="0" normalizeH="0" baseline="0" noProof="0" dirty="0">
                <a:ln>
                  <a:noFill/>
                </a:ln>
                <a:solidFill>
                  <a:srgbClr val="1F2328"/>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1F2328"/>
                </a:solidFill>
                <a:effectLst/>
                <a:uLnTx/>
                <a:uFillTx/>
                <a:latin typeface="Calibri" panose="020F0502020204030204"/>
                <a:ea typeface="+mn-ea"/>
                <a:cs typeface="+mn-cs"/>
              </a:rPr>
              <a:t>The idea that the forbidden fruit was an apple is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a popular interpretation, but it is not explicitly mentioned in the Bible.</a:t>
            </a:r>
          </a:p>
          <a:p>
            <a:pPr marL="685800" marR="0" lvl="1" indent="-228600" algn="l" defTabSz="850392" rtl="0" eaLnBrk="1" fontAlgn="auto" latinLnBrk="0" hangingPunct="1">
              <a:lnSpc>
                <a:spcPct val="90000"/>
              </a:lnSpc>
              <a:spcBef>
                <a:spcPts val="93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2328"/>
                </a:solidFill>
                <a:effectLst/>
                <a:uLnTx/>
                <a:uFillTx/>
                <a:latin typeface="Calibri" panose="020F0502020204030204"/>
                <a:ea typeface="+mn-ea"/>
                <a:cs typeface="+mn-cs"/>
              </a:rPr>
              <a:t>Correct Answer with detailed explanation</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920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16867C-C0D6-AE4C-6287-6C5476434390}"/>
              </a:ext>
            </a:extLst>
          </p:cNvPr>
          <p:cNvSpPr>
            <a:spLocks noGrp="1"/>
          </p:cNvSpPr>
          <p:nvPr>
            <p:ph type="title"/>
          </p:nvPr>
        </p:nvSpPr>
        <p:spPr>
          <a:xfrm>
            <a:off x="411480" y="991443"/>
            <a:ext cx="4443154" cy="1087819"/>
          </a:xfrm>
        </p:spPr>
        <p:txBody>
          <a:bodyPr anchor="b">
            <a:normAutofit/>
          </a:bodyPr>
          <a:lstStyle/>
          <a:p>
            <a:r>
              <a:rPr lang="en-US" sz="3400"/>
              <a:t>Why it performs better?</a:t>
            </a:r>
          </a:p>
        </p:txBody>
      </p:sp>
      <p:sp>
        <p:nvSpPr>
          <p:cNvPr id="28" name="Rectangle 2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280D4E-6BC3-9A72-5CA6-BA87B8D00CB1}"/>
              </a:ext>
            </a:extLst>
          </p:cNvPr>
          <p:cNvSpPr>
            <a:spLocks noGrp="1"/>
          </p:cNvSpPr>
          <p:nvPr>
            <p:ph idx="1"/>
          </p:nvPr>
        </p:nvSpPr>
        <p:spPr>
          <a:xfrm>
            <a:off x="411480" y="2684095"/>
            <a:ext cx="4443154" cy="3492868"/>
          </a:xfrm>
        </p:spPr>
        <p:txBody>
          <a:bodyPr>
            <a:normAutofit/>
          </a:bodyPr>
          <a:lstStyle/>
          <a:p>
            <a:r>
              <a:rPr lang="en-US" sz="1700" dirty="0"/>
              <a:t>Reason #1: Seed task has religion content</a:t>
            </a:r>
          </a:p>
          <a:p>
            <a:r>
              <a:rPr lang="en-US" sz="1700" dirty="0"/>
              <a:t>Reason #2: Word “religion” appears 275 times and word “Bible” appears 10 times in Self instruct training dataset</a:t>
            </a:r>
          </a:p>
          <a:p>
            <a:r>
              <a:rPr lang="en-US" sz="1700" dirty="0"/>
              <a:t>Example: </a:t>
            </a:r>
          </a:p>
          <a:p>
            <a:pPr lvl="1"/>
            <a:r>
              <a:rPr lang="en-US" sz="1700" dirty="0"/>
              <a:t>Instruction: Identify all the authors that wrote at least 2 books in the bible.</a:t>
            </a:r>
          </a:p>
          <a:p>
            <a:pPr lvl="1"/>
            <a:r>
              <a:rPr lang="en-US" sz="1700" dirty="0"/>
              <a:t>Input: Book: Genesis, Exodus, Leviticus, Numbers, Deuteronomy</a:t>
            </a:r>
          </a:p>
          <a:p>
            <a:pPr lvl="1"/>
            <a:r>
              <a:rPr lang="en-US" sz="1700" dirty="0"/>
              <a:t>Output: Moses</a:t>
            </a:r>
          </a:p>
          <a:p>
            <a:pPr lvl="1"/>
            <a:r>
              <a:rPr lang="en-US" sz="1700" b="1" dirty="0"/>
              <a:t>Correct Instruction Prompt (generally)</a:t>
            </a:r>
          </a:p>
        </p:txBody>
      </p:sp>
      <p:pic>
        <p:nvPicPr>
          <p:cNvPr id="5" name="Picture 4" descr="A close-up of a text&#10;&#10;Description automatically generated">
            <a:extLst>
              <a:ext uri="{FF2B5EF4-FFF2-40B4-BE49-F238E27FC236}">
                <a16:creationId xmlns:a16="http://schemas.microsoft.com/office/drawing/2014/main" id="{0C6C1526-C378-6D31-3863-AACD6F852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065" y="1097097"/>
            <a:ext cx="6440424" cy="1964329"/>
          </a:xfrm>
          <a:prstGeom prst="rect">
            <a:avLst/>
          </a:prstGeom>
        </p:spPr>
      </p:pic>
      <p:pic>
        <p:nvPicPr>
          <p:cNvPr id="7" name="Picture 6" descr="A table with numbers and text&#10;&#10;Description automatically generated">
            <a:extLst>
              <a:ext uri="{FF2B5EF4-FFF2-40B4-BE49-F238E27FC236}">
                <a16:creationId xmlns:a16="http://schemas.microsoft.com/office/drawing/2014/main" id="{4D05502D-E07A-A8AD-E231-FDBA5A717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303" y="3429000"/>
            <a:ext cx="2959252" cy="2940201"/>
          </a:xfrm>
          <a:prstGeom prst="rect">
            <a:avLst/>
          </a:prstGeom>
        </p:spPr>
      </p:pic>
    </p:spTree>
    <p:extLst>
      <p:ext uri="{BB962C8B-B14F-4D97-AF65-F5344CB8AC3E}">
        <p14:creationId xmlns:p14="http://schemas.microsoft.com/office/powerpoint/2010/main" val="3228507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32495F0-C5CB-4823-AE70-EED61EBAB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74EB4-9C33-5C7F-79F3-A733B47BDDFC}"/>
              </a:ext>
            </a:extLst>
          </p:cNvPr>
          <p:cNvSpPr>
            <a:spLocks noGrp="1"/>
          </p:cNvSpPr>
          <p:nvPr>
            <p:ph type="title"/>
          </p:nvPr>
        </p:nvSpPr>
        <p:spPr>
          <a:xfrm>
            <a:off x="851183" y="1143000"/>
            <a:ext cx="4846320" cy="2898648"/>
          </a:xfrm>
        </p:spPr>
        <p:txBody>
          <a:bodyPr vert="horz" lIns="91440" tIns="45720" rIns="91440" bIns="45720" rtlCol="0" anchor="b">
            <a:normAutofit/>
          </a:bodyPr>
          <a:lstStyle/>
          <a:p>
            <a:r>
              <a:rPr lang="en-US" sz="5400"/>
              <a:t>Alpaca vs. Alpaca-LoRA</a:t>
            </a:r>
          </a:p>
        </p:txBody>
      </p:sp>
      <p:sp>
        <p:nvSpPr>
          <p:cNvPr id="30" name="Rectangle 29">
            <a:extLst>
              <a:ext uri="{FF2B5EF4-FFF2-40B4-BE49-F238E27FC236}">
                <a16:creationId xmlns:a16="http://schemas.microsoft.com/office/drawing/2014/main" id="{CB8B9C25-D80D-48EC-B83A-231219A80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82975"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4" descr="A diagram of a diagram&#10;&#10;Description automatically generated">
            <a:extLst>
              <a:ext uri="{FF2B5EF4-FFF2-40B4-BE49-F238E27FC236}">
                <a16:creationId xmlns:a16="http://schemas.microsoft.com/office/drawing/2014/main" id="{DF8AE68D-E099-1DEA-5E77-7DF3777E5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956" y="594074"/>
            <a:ext cx="5441001" cy="2339630"/>
          </a:xfrm>
          <a:prstGeom prst="rect">
            <a:avLst/>
          </a:prstGeom>
        </p:spPr>
      </p:pic>
      <p:sp>
        <p:nvSpPr>
          <p:cNvPr id="32" name="Rectangle 31">
            <a:extLst>
              <a:ext uri="{FF2B5EF4-FFF2-40B4-BE49-F238E27FC236}">
                <a16:creationId xmlns:a16="http://schemas.microsoft.com/office/drawing/2014/main" id="{601CC70B-8875-45A1-8AFD-7D546E3C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897" y="4177748"/>
            <a:ext cx="4824407"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diagram of a diagram&#10;&#10;Description automatically generated with medium confidence">
            <a:extLst>
              <a:ext uri="{FF2B5EF4-FFF2-40B4-BE49-F238E27FC236}">
                <a16:creationId xmlns:a16="http://schemas.microsoft.com/office/drawing/2014/main" id="{B53C7929-DE87-3B23-502D-304D2459D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956" y="3863084"/>
            <a:ext cx="5441001" cy="2462052"/>
          </a:xfrm>
          <a:prstGeom prst="rect">
            <a:avLst/>
          </a:prstGeom>
        </p:spPr>
      </p:pic>
      <p:sp>
        <p:nvSpPr>
          <p:cNvPr id="3" name="TextBox 2">
            <a:extLst>
              <a:ext uri="{FF2B5EF4-FFF2-40B4-BE49-F238E27FC236}">
                <a16:creationId xmlns:a16="http://schemas.microsoft.com/office/drawing/2014/main" id="{14159881-7FF8-4E49-7F1A-6DCD0E0F3A80}"/>
              </a:ext>
            </a:extLst>
          </p:cNvPr>
          <p:cNvSpPr txBox="1"/>
          <p:nvPr/>
        </p:nvSpPr>
        <p:spPr>
          <a:xfrm>
            <a:off x="8817427" y="2994916"/>
            <a:ext cx="885372" cy="369332"/>
          </a:xfrm>
          <a:prstGeom prst="rect">
            <a:avLst/>
          </a:prstGeom>
          <a:noFill/>
        </p:spPr>
        <p:txBody>
          <a:bodyPr wrap="square" rtlCol="0">
            <a:spAutoFit/>
          </a:bodyPr>
          <a:lstStyle/>
          <a:p>
            <a:r>
              <a:rPr lang="en-US" dirty="0"/>
              <a:t>Alpaca</a:t>
            </a:r>
          </a:p>
        </p:txBody>
      </p:sp>
      <p:sp>
        <p:nvSpPr>
          <p:cNvPr id="5" name="TextBox 4">
            <a:extLst>
              <a:ext uri="{FF2B5EF4-FFF2-40B4-BE49-F238E27FC236}">
                <a16:creationId xmlns:a16="http://schemas.microsoft.com/office/drawing/2014/main" id="{DB5534E5-2F05-8C6F-D836-ABDD5A2EF194}"/>
              </a:ext>
            </a:extLst>
          </p:cNvPr>
          <p:cNvSpPr txBox="1"/>
          <p:nvPr/>
        </p:nvSpPr>
        <p:spPr>
          <a:xfrm>
            <a:off x="7961084" y="6222236"/>
            <a:ext cx="2884530" cy="369332"/>
          </a:xfrm>
          <a:prstGeom prst="rect">
            <a:avLst/>
          </a:prstGeom>
          <a:noFill/>
        </p:spPr>
        <p:txBody>
          <a:bodyPr wrap="square" rtlCol="0">
            <a:spAutoFit/>
          </a:bodyPr>
          <a:lstStyle/>
          <a:p>
            <a:r>
              <a:rPr lang="en-US" dirty="0"/>
              <a:t>Alpaca vs. Alpaca-</a:t>
            </a:r>
            <a:r>
              <a:rPr lang="en-US" dirty="0" err="1"/>
              <a:t>LoRA</a:t>
            </a:r>
            <a:endParaRPr lang="en-US" dirty="0"/>
          </a:p>
        </p:txBody>
      </p:sp>
    </p:spTree>
    <p:extLst>
      <p:ext uri="{BB962C8B-B14F-4D97-AF65-F5344CB8AC3E}">
        <p14:creationId xmlns:p14="http://schemas.microsoft.com/office/powerpoint/2010/main" val="330499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61DED63-4506-76C7-E23D-D07BB3C198EF}"/>
              </a:ext>
            </a:extLst>
          </p:cNvPr>
          <p:cNvSpPr>
            <a:spLocks noGrp="1"/>
          </p:cNvSpPr>
          <p:nvPr>
            <p:ph type="title"/>
          </p:nvPr>
        </p:nvSpPr>
        <p:spPr>
          <a:xfrm>
            <a:off x="841248" y="256032"/>
            <a:ext cx="10506456" cy="1014984"/>
          </a:xfrm>
        </p:spPr>
        <p:txBody>
          <a:bodyPr anchor="b">
            <a:normAutofit/>
          </a:bodyPr>
          <a:lstStyle/>
          <a:p>
            <a:r>
              <a:rPr lang="en-US" altLang="zh-CN" dirty="0"/>
              <a:t>Vicuna</a:t>
            </a:r>
            <a:endParaRPr lang="en-US" dirty="0"/>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white text&#10;&#10;Description automatically generated">
            <a:extLst>
              <a:ext uri="{FF2B5EF4-FFF2-40B4-BE49-F238E27FC236}">
                <a16:creationId xmlns:a16="http://schemas.microsoft.com/office/drawing/2014/main" id="{A256F505-394C-B78E-C91B-A1D9DB01B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1722" y="2001203"/>
            <a:ext cx="5926619" cy="3739415"/>
          </a:xfrm>
        </p:spPr>
      </p:pic>
      <p:pic>
        <p:nvPicPr>
          <p:cNvPr id="7" name="Picture 6" descr="A diagram of training&#10;&#10;Description automatically generated">
            <a:extLst>
              <a:ext uri="{FF2B5EF4-FFF2-40B4-BE49-F238E27FC236}">
                <a16:creationId xmlns:a16="http://schemas.microsoft.com/office/drawing/2014/main" id="{06EDA183-1D27-342E-140D-E30E10A2E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659" y="1926266"/>
            <a:ext cx="3905034" cy="1539091"/>
          </a:xfrm>
          <a:prstGeom prst="rect">
            <a:avLst/>
          </a:prstGeom>
        </p:spPr>
      </p:pic>
      <p:sp>
        <p:nvSpPr>
          <p:cNvPr id="8" name="TextBox 7">
            <a:extLst>
              <a:ext uri="{FF2B5EF4-FFF2-40B4-BE49-F238E27FC236}">
                <a16:creationId xmlns:a16="http://schemas.microsoft.com/office/drawing/2014/main" id="{7B833FF7-8920-70B7-E3E3-7A1B6FE8FD36}"/>
              </a:ext>
            </a:extLst>
          </p:cNvPr>
          <p:cNvSpPr txBox="1"/>
          <p:nvPr/>
        </p:nvSpPr>
        <p:spPr>
          <a:xfrm>
            <a:off x="1989668" y="3553517"/>
            <a:ext cx="1683876" cy="327782"/>
          </a:xfrm>
          <a:prstGeom prst="rect">
            <a:avLst/>
          </a:prstGeom>
          <a:noFill/>
        </p:spPr>
        <p:txBody>
          <a:bodyPr wrap="square"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530" b="0" i="0" u="none" strike="noStrike" kern="1200" cap="none" spc="0" normalizeH="0" baseline="0" noProof="0" dirty="0">
                <a:ln>
                  <a:noFill/>
                </a:ln>
                <a:solidFill>
                  <a:prstClr val="black"/>
                </a:solidFill>
                <a:effectLst/>
                <a:uLnTx/>
                <a:uFillTx/>
                <a:latin typeface="Aptos" panose="02110004020202020204"/>
                <a:ea typeface="+mn-ea"/>
                <a:cs typeface="+mn-cs"/>
              </a:rPr>
              <a:t>Vicuna structure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6EDFC04C-C0BA-1B00-84C4-822E9B7D5545}"/>
              </a:ext>
            </a:extLst>
          </p:cNvPr>
          <p:cNvSpPr txBox="1"/>
          <p:nvPr/>
        </p:nvSpPr>
        <p:spPr>
          <a:xfrm>
            <a:off x="7463093" y="5810672"/>
            <a:ext cx="1683876" cy="327782"/>
          </a:xfrm>
          <a:prstGeom prst="rect">
            <a:avLst/>
          </a:prstGeom>
          <a:noFill/>
        </p:spPr>
        <p:txBody>
          <a:bodyPr wrap="square"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530" b="0" i="0" u="none" strike="noStrike" kern="1200" cap="none" spc="0" normalizeH="0" baseline="0" noProof="0">
                <a:ln>
                  <a:noFill/>
                </a:ln>
                <a:solidFill>
                  <a:prstClr val="black"/>
                </a:solidFill>
                <a:effectLst/>
                <a:uLnTx/>
                <a:uFillTx/>
                <a:latin typeface="Aptos" panose="02110004020202020204"/>
                <a:ea typeface="+mn-ea"/>
                <a:cs typeface="+mn-cs"/>
              </a:rPr>
              <a:t>ShareGPT.com</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1" name="Picture 10" descr="A table with text on it&#10;&#10;Description automatically generated">
            <a:extLst>
              <a:ext uri="{FF2B5EF4-FFF2-40B4-BE49-F238E27FC236}">
                <a16:creationId xmlns:a16="http://schemas.microsoft.com/office/drawing/2014/main" id="{EB02B101-38E0-CF3F-34F5-E20879726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59" y="3959071"/>
            <a:ext cx="4330011" cy="2324719"/>
          </a:xfrm>
          <a:prstGeom prst="rect">
            <a:avLst/>
          </a:prstGeom>
        </p:spPr>
      </p:pic>
    </p:spTree>
    <p:extLst>
      <p:ext uri="{BB962C8B-B14F-4D97-AF65-F5344CB8AC3E}">
        <p14:creationId xmlns:p14="http://schemas.microsoft.com/office/powerpoint/2010/main" val="1330642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6 &amp; 7</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a:solidFill>
                  <a:srgbClr val="FFFFFF"/>
                </a:solidFill>
              </a:rPr>
              <a:t>Experiment 1 Setup and Results</a:t>
            </a:r>
          </a:p>
        </p:txBody>
      </p:sp>
    </p:spTree>
    <p:extLst>
      <p:ext uri="{BB962C8B-B14F-4D97-AF65-F5344CB8AC3E}">
        <p14:creationId xmlns:p14="http://schemas.microsoft.com/office/powerpoint/2010/main" val="1249717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3A50-39E6-B2F2-9A05-49D32AEB346D}"/>
              </a:ext>
            </a:extLst>
          </p:cNvPr>
          <p:cNvSpPr>
            <a:spLocks noGrp="1"/>
          </p:cNvSpPr>
          <p:nvPr>
            <p:ph type="title"/>
          </p:nvPr>
        </p:nvSpPr>
        <p:spPr/>
        <p:txBody>
          <a:bodyPr/>
          <a:lstStyle/>
          <a:p>
            <a:r>
              <a:rPr lang="en-US" dirty="0"/>
              <a:t>Experiment 1 Structure</a:t>
            </a:r>
          </a:p>
        </p:txBody>
      </p:sp>
      <p:sp>
        <p:nvSpPr>
          <p:cNvPr id="8" name="Cloud 7">
            <a:extLst>
              <a:ext uri="{FF2B5EF4-FFF2-40B4-BE49-F238E27FC236}">
                <a16:creationId xmlns:a16="http://schemas.microsoft.com/office/drawing/2014/main" id="{E9E80488-5BA4-DB62-BD30-B7AEE9CB3E40}"/>
              </a:ext>
            </a:extLst>
          </p:cNvPr>
          <p:cNvSpPr/>
          <p:nvPr/>
        </p:nvSpPr>
        <p:spPr>
          <a:xfrm>
            <a:off x="7523855" y="1770468"/>
            <a:ext cx="2534545" cy="1368532"/>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Large LLM (GPT-4)</a:t>
            </a:r>
          </a:p>
        </p:txBody>
      </p:sp>
      <p:sp>
        <p:nvSpPr>
          <p:cNvPr id="9" name="Oval 8">
            <a:extLst>
              <a:ext uri="{FF2B5EF4-FFF2-40B4-BE49-F238E27FC236}">
                <a16:creationId xmlns:a16="http://schemas.microsoft.com/office/drawing/2014/main" id="{677F23E2-FED5-22C7-CFB3-FF3FE2259D24}"/>
              </a:ext>
            </a:extLst>
          </p:cNvPr>
          <p:cNvSpPr/>
          <p:nvPr/>
        </p:nvSpPr>
        <p:spPr>
          <a:xfrm>
            <a:off x="2325888" y="1690688"/>
            <a:ext cx="1399217" cy="1368532"/>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Llama 2 13B</a:t>
            </a:r>
          </a:p>
        </p:txBody>
      </p:sp>
      <p:cxnSp>
        <p:nvCxnSpPr>
          <p:cNvPr id="15" name="Connector: Elbow 14">
            <a:extLst>
              <a:ext uri="{FF2B5EF4-FFF2-40B4-BE49-F238E27FC236}">
                <a16:creationId xmlns:a16="http://schemas.microsoft.com/office/drawing/2014/main" id="{D481EFE2-40A2-F216-D505-7190D81BFD1F}"/>
              </a:ext>
            </a:extLst>
          </p:cNvPr>
          <p:cNvCxnSpPr>
            <a:stCxn id="9" idx="2"/>
          </p:cNvCxnSpPr>
          <p:nvPr/>
        </p:nvCxnSpPr>
        <p:spPr>
          <a:xfrm rot="10800000" flipV="1">
            <a:off x="1251930" y="2374953"/>
            <a:ext cx="1073958" cy="2279863"/>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Connector: Elbow 16">
            <a:extLst>
              <a:ext uri="{FF2B5EF4-FFF2-40B4-BE49-F238E27FC236}">
                <a16:creationId xmlns:a16="http://schemas.microsoft.com/office/drawing/2014/main" id="{58F5E61F-BAA0-A3AF-8817-63A153C81773}"/>
              </a:ext>
            </a:extLst>
          </p:cNvPr>
          <p:cNvCxnSpPr>
            <a:cxnSpLocks/>
            <a:stCxn id="9" idx="6"/>
          </p:cNvCxnSpPr>
          <p:nvPr/>
        </p:nvCxnSpPr>
        <p:spPr>
          <a:xfrm>
            <a:off x="3725105" y="2374954"/>
            <a:ext cx="1129193" cy="227986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id="{7E267062-C743-25E5-F765-433C8EBA180C}"/>
              </a:ext>
            </a:extLst>
          </p:cNvPr>
          <p:cNvSpPr txBox="1"/>
          <p:nvPr/>
        </p:nvSpPr>
        <p:spPr>
          <a:xfrm>
            <a:off x="3869322" y="2589325"/>
            <a:ext cx="711882" cy="646331"/>
          </a:xfrm>
          <a:prstGeom prst="rect">
            <a:avLst/>
          </a:prstGeom>
          <a:noFill/>
        </p:spPr>
        <p:txBody>
          <a:bodyPr wrap="square" rtlCol="0">
            <a:spAutoFit/>
          </a:bodyPr>
          <a:lstStyle/>
          <a:p>
            <a:r>
              <a:rPr lang="en-US" dirty="0"/>
              <a:t>With PEFT</a:t>
            </a:r>
          </a:p>
        </p:txBody>
      </p:sp>
      <p:sp>
        <p:nvSpPr>
          <p:cNvPr id="20" name="TextBox 19">
            <a:extLst>
              <a:ext uri="{FF2B5EF4-FFF2-40B4-BE49-F238E27FC236}">
                <a16:creationId xmlns:a16="http://schemas.microsoft.com/office/drawing/2014/main" id="{7FC06DF3-FD8F-0249-FA5D-2C965798BE0A}"/>
              </a:ext>
            </a:extLst>
          </p:cNvPr>
          <p:cNvSpPr txBox="1"/>
          <p:nvPr/>
        </p:nvSpPr>
        <p:spPr>
          <a:xfrm>
            <a:off x="1354212" y="2589325"/>
            <a:ext cx="971676" cy="646331"/>
          </a:xfrm>
          <a:prstGeom prst="rect">
            <a:avLst/>
          </a:prstGeom>
          <a:noFill/>
        </p:spPr>
        <p:txBody>
          <a:bodyPr wrap="square" rtlCol="0">
            <a:spAutoFit/>
          </a:bodyPr>
          <a:lstStyle/>
          <a:p>
            <a:r>
              <a:rPr lang="en-US" dirty="0"/>
              <a:t>Without PEFT</a:t>
            </a:r>
          </a:p>
        </p:txBody>
      </p:sp>
      <p:cxnSp>
        <p:nvCxnSpPr>
          <p:cNvPr id="22" name="Straight Arrow Connector 21">
            <a:extLst>
              <a:ext uri="{FF2B5EF4-FFF2-40B4-BE49-F238E27FC236}">
                <a16:creationId xmlns:a16="http://schemas.microsoft.com/office/drawing/2014/main" id="{19EA2ACF-916C-A4BB-0947-BF6A250D59BE}"/>
              </a:ext>
            </a:extLst>
          </p:cNvPr>
          <p:cNvCxnSpPr>
            <a:cxnSpLocks/>
            <a:stCxn id="8" idx="1"/>
          </p:cNvCxnSpPr>
          <p:nvPr/>
        </p:nvCxnSpPr>
        <p:spPr>
          <a:xfrm>
            <a:off x="8791128" y="3137543"/>
            <a:ext cx="0" cy="151727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4" name="Rectangle 23">
            <a:extLst>
              <a:ext uri="{FF2B5EF4-FFF2-40B4-BE49-F238E27FC236}">
                <a16:creationId xmlns:a16="http://schemas.microsoft.com/office/drawing/2014/main" id="{4839AB72-D0BC-C556-B162-E1CBDF0ECEF7}"/>
              </a:ext>
            </a:extLst>
          </p:cNvPr>
          <p:cNvSpPr/>
          <p:nvPr/>
        </p:nvSpPr>
        <p:spPr>
          <a:xfrm>
            <a:off x="838200" y="4772531"/>
            <a:ext cx="10101870" cy="64633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Benchmark with rare dataset (Ex: math question) </a:t>
            </a:r>
          </a:p>
        </p:txBody>
      </p:sp>
      <p:sp>
        <p:nvSpPr>
          <p:cNvPr id="25" name="TextBox 24">
            <a:extLst>
              <a:ext uri="{FF2B5EF4-FFF2-40B4-BE49-F238E27FC236}">
                <a16:creationId xmlns:a16="http://schemas.microsoft.com/office/drawing/2014/main" id="{BE3B48CD-4533-DA47-0CE1-AB43344F5042}"/>
              </a:ext>
            </a:extLst>
          </p:cNvPr>
          <p:cNvSpPr txBox="1"/>
          <p:nvPr/>
        </p:nvSpPr>
        <p:spPr>
          <a:xfrm>
            <a:off x="8877044" y="3468438"/>
            <a:ext cx="971676" cy="646331"/>
          </a:xfrm>
          <a:prstGeom prst="rect">
            <a:avLst/>
          </a:prstGeom>
          <a:noFill/>
        </p:spPr>
        <p:txBody>
          <a:bodyPr wrap="square" rtlCol="0">
            <a:spAutoFit/>
          </a:bodyPr>
          <a:lstStyle/>
          <a:p>
            <a:r>
              <a:rPr lang="en-US" dirty="0"/>
              <a:t>Without PEFT</a:t>
            </a:r>
          </a:p>
        </p:txBody>
      </p:sp>
      <p:cxnSp>
        <p:nvCxnSpPr>
          <p:cNvPr id="27" name="Straight Arrow Connector 26">
            <a:extLst>
              <a:ext uri="{FF2B5EF4-FFF2-40B4-BE49-F238E27FC236}">
                <a16:creationId xmlns:a16="http://schemas.microsoft.com/office/drawing/2014/main" id="{BFF20E68-B7C8-679B-1CCF-F1C21A74A700}"/>
              </a:ext>
            </a:extLst>
          </p:cNvPr>
          <p:cNvCxnSpPr/>
          <p:nvPr/>
        </p:nvCxnSpPr>
        <p:spPr>
          <a:xfrm>
            <a:off x="4854298" y="5443442"/>
            <a:ext cx="0" cy="5277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8" name="Straight Arrow Connector 27">
            <a:extLst>
              <a:ext uri="{FF2B5EF4-FFF2-40B4-BE49-F238E27FC236}">
                <a16:creationId xmlns:a16="http://schemas.microsoft.com/office/drawing/2014/main" id="{C9893DEE-96B0-7391-EB26-7609C3343BD0}"/>
              </a:ext>
            </a:extLst>
          </p:cNvPr>
          <p:cNvCxnSpPr/>
          <p:nvPr/>
        </p:nvCxnSpPr>
        <p:spPr>
          <a:xfrm>
            <a:off x="1251930" y="5443442"/>
            <a:ext cx="0" cy="5277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88565033-9DCE-B3B2-A146-484D661D1D81}"/>
              </a:ext>
            </a:extLst>
          </p:cNvPr>
          <p:cNvCxnSpPr/>
          <p:nvPr/>
        </p:nvCxnSpPr>
        <p:spPr>
          <a:xfrm>
            <a:off x="8793174" y="5443442"/>
            <a:ext cx="0" cy="5277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30" name="TextBox 29">
            <a:extLst>
              <a:ext uri="{FF2B5EF4-FFF2-40B4-BE49-F238E27FC236}">
                <a16:creationId xmlns:a16="http://schemas.microsoft.com/office/drawing/2014/main" id="{6E3C9FE1-C3EA-3420-E116-31C4A6B19A7D}"/>
              </a:ext>
            </a:extLst>
          </p:cNvPr>
          <p:cNvSpPr txBox="1"/>
          <p:nvPr/>
        </p:nvSpPr>
        <p:spPr>
          <a:xfrm>
            <a:off x="642331" y="6021889"/>
            <a:ext cx="1423761" cy="369332"/>
          </a:xfrm>
          <a:prstGeom prst="rect">
            <a:avLst/>
          </a:prstGeom>
          <a:noFill/>
        </p:spPr>
        <p:txBody>
          <a:bodyPr wrap="square" rtlCol="0">
            <a:spAutoFit/>
          </a:bodyPr>
          <a:lstStyle/>
          <a:p>
            <a:r>
              <a:rPr lang="en-US" dirty="0">
                <a:solidFill>
                  <a:srgbClr val="FF0000"/>
                </a:solidFill>
              </a:rPr>
              <a:t>Small LLM</a:t>
            </a:r>
          </a:p>
        </p:txBody>
      </p:sp>
      <p:sp>
        <p:nvSpPr>
          <p:cNvPr id="31" name="TextBox 30">
            <a:extLst>
              <a:ext uri="{FF2B5EF4-FFF2-40B4-BE49-F238E27FC236}">
                <a16:creationId xmlns:a16="http://schemas.microsoft.com/office/drawing/2014/main" id="{45FA8434-983A-86A8-A3AE-2F2B32DA5C49}"/>
              </a:ext>
            </a:extLst>
          </p:cNvPr>
          <p:cNvSpPr txBox="1"/>
          <p:nvPr/>
        </p:nvSpPr>
        <p:spPr>
          <a:xfrm>
            <a:off x="4142417" y="6021890"/>
            <a:ext cx="1423761" cy="646331"/>
          </a:xfrm>
          <a:prstGeom prst="rect">
            <a:avLst/>
          </a:prstGeom>
          <a:noFill/>
        </p:spPr>
        <p:txBody>
          <a:bodyPr wrap="square" rtlCol="0">
            <a:spAutoFit/>
          </a:bodyPr>
          <a:lstStyle/>
          <a:p>
            <a:r>
              <a:rPr lang="en-US" dirty="0">
                <a:solidFill>
                  <a:srgbClr val="FF0000"/>
                </a:solidFill>
              </a:rPr>
              <a:t>Small LLM + PEFT</a:t>
            </a:r>
          </a:p>
        </p:txBody>
      </p:sp>
      <p:sp>
        <p:nvSpPr>
          <p:cNvPr id="32" name="TextBox 31">
            <a:extLst>
              <a:ext uri="{FF2B5EF4-FFF2-40B4-BE49-F238E27FC236}">
                <a16:creationId xmlns:a16="http://schemas.microsoft.com/office/drawing/2014/main" id="{3FA45C30-C106-2F5D-5D36-47562060D38A}"/>
              </a:ext>
            </a:extLst>
          </p:cNvPr>
          <p:cNvSpPr txBox="1"/>
          <p:nvPr/>
        </p:nvSpPr>
        <p:spPr>
          <a:xfrm>
            <a:off x="8079246" y="6021889"/>
            <a:ext cx="1423761" cy="369332"/>
          </a:xfrm>
          <a:prstGeom prst="rect">
            <a:avLst/>
          </a:prstGeom>
          <a:noFill/>
        </p:spPr>
        <p:txBody>
          <a:bodyPr wrap="square" rtlCol="0">
            <a:spAutoFit/>
          </a:bodyPr>
          <a:lstStyle/>
          <a:p>
            <a:r>
              <a:rPr lang="en-US" dirty="0">
                <a:solidFill>
                  <a:srgbClr val="FF0000"/>
                </a:solidFill>
              </a:rPr>
              <a:t>Large LLM</a:t>
            </a:r>
          </a:p>
        </p:txBody>
      </p:sp>
      <p:sp>
        <p:nvSpPr>
          <p:cNvPr id="33" name="TextBox 32">
            <a:extLst>
              <a:ext uri="{FF2B5EF4-FFF2-40B4-BE49-F238E27FC236}">
                <a16:creationId xmlns:a16="http://schemas.microsoft.com/office/drawing/2014/main" id="{183D1B6A-14A6-EA44-280A-FAA954D4B577}"/>
              </a:ext>
            </a:extLst>
          </p:cNvPr>
          <p:cNvSpPr txBox="1"/>
          <p:nvPr/>
        </p:nvSpPr>
        <p:spPr>
          <a:xfrm>
            <a:off x="2899945" y="6023467"/>
            <a:ext cx="408619" cy="369332"/>
          </a:xfrm>
          <a:prstGeom prst="rect">
            <a:avLst/>
          </a:prstGeom>
          <a:noFill/>
        </p:spPr>
        <p:txBody>
          <a:bodyPr wrap="square" rtlCol="0">
            <a:spAutoFit/>
          </a:bodyPr>
          <a:lstStyle/>
          <a:p>
            <a:r>
              <a:rPr lang="en-US" dirty="0"/>
              <a:t>vs</a:t>
            </a:r>
          </a:p>
        </p:txBody>
      </p:sp>
      <p:sp>
        <p:nvSpPr>
          <p:cNvPr id="34" name="TextBox 33">
            <a:extLst>
              <a:ext uri="{FF2B5EF4-FFF2-40B4-BE49-F238E27FC236}">
                <a16:creationId xmlns:a16="http://schemas.microsoft.com/office/drawing/2014/main" id="{4D378129-413F-ACB1-C8AC-F0C0169AA11A}"/>
              </a:ext>
            </a:extLst>
          </p:cNvPr>
          <p:cNvSpPr txBox="1"/>
          <p:nvPr/>
        </p:nvSpPr>
        <p:spPr>
          <a:xfrm>
            <a:off x="6777451" y="6021889"/>
            <a:ext cx="408619" cy="369332"/>
          </a:xfrm>
          <a:prstGeom prst="rect">
            <a:avLst/>
          </a:prstGeom>
          <a:noFill/>
        </p:spPr>
        <p:txBody>
          <a:bodyPr wrap="square" rtlCol="0">
            <a:spAutoFit/>
          </a:bodyPr>
          <a:lstStyle/>
          <a:p>
            <a:r>
              <a:rPr lang="en-US" dirty="0"/>
              <a:t>vs</a:t>
            </a:r>
          </a:p>
        </p:txBody>
      </p:sp>
      <p:pic>
        <p:nvPicPr>
          <p:cNvPr id="36" name="Picture 35" descr="A table with numbers and text&#10;&#10;Description automatically generated">
            <a:extLst>
              <a:ext uri="{FF2B5EF4-FFF2-40B4-BE49-F238E27FC236}">
                <a16:creationId xmlns:a16="http://schemas.microsoft.com/office/drawing/2014/main" id="{607CC7FD-43AB-C581-4D57-22350E2DB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7427" y="82363"/>
            <a:ext cx="4923976" cy="1386592"/>
          </a:xfrm>
          <a:prstGeom prst="rect">
            <a:avLst/>
          </a:prstGeom>
        </p:spPr>
      </p:pic>
    </p:spTree>
    <p:extLst>
      <p:ext uri="{BB962C8B-B14F-4D97-AF65-F5344CB8AC3E}">
        <p14:creationId xmlns:p14="http://schemas.microsoft.com/office/powerpoint/2010/main" val="4037410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18926-60EC-B4B7-623A-B68D1237E451}"/>
              </a:ext>
            </a:extLst>
          </p:cNvPr>
          <p:cNvSpPr>
            <a:spLocks noGrp="1"/>
          </p:cNvSpPr>
          <p:nvPr>
            <p:ph type="title"/>
          </p:nvPr>
        </p:nvSpPr>
        <p:spPr>
          <a:xfrm>
            <a:off x="841248" y="548640"/>
            <a:ext cx="3600860" cy="5431536"/>
          </a:xfrm>
        </p:spPr>
        <p:txBody>
          <a:bodyPr>
            <a:normAutofit/>
          </a:bodyPr>
          <a:lstStyle/>
          <a:p>
            <a:r>
              <a:rPr lang="en-US" sz="5000" dirty="0"/>
              <a:t>Benchmarks List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CF4115-2AE0-C6EF-96DC-4A5C38D0F21B}"/>
              </a:ext>
            </a:extLst>
          </p:cNvPr>
          <p:cNvSpPr>
            <a:spLocks noGrp="1"/>
          </p:cNvSpPr>
          <p:nvPr>
            <p:ph idx="1"/>
          </p:nvPr>
        </p:nvSpPr>
        <p:spPr>
          <a:xfrm>
            <a:off x="5126418" y="552091"/>
            <a:ext cx="6224335" cy="5431536"/>
          </a:xfrm>
        </p:spPr>
        <p:txBody>
          <a:bodyPr anchor="ctr">
            <a:normAutofit lnSpcReduction="10000"/>
          </a:bodyPr>
          <a:lstStyle/>
          <a:p>
            <a:r>
              <a:rPr lang="en-US" sz="2400" dirty="0"/>
              <a:t>Translation</a:t>
            </a:r>
          </a:p>
          <a:p>
            <a:pPr lvl="1"/>
            <a:r>
              <a:rPr lang="en-US" dirty="0"/>
              <a:t>WMT-20</a:t>
            </a:r>
          </a:p>
          <a:p>
            <a:r>
              <a:rPr lang="en-US" sz="2400" dirty="0" err="1"/>
              <a:t>Huggingface</a:t>
            </a:r>
            <a:r>
              <a:rPr lang="en-US" sz="2400" dirty="0"/>
              <a:t> Open LLM Leaderboard</a:t>
            </a:r>
          </a:p>
          <a:p>
            <a:pPr lvl="1"/>
            <a:r>
              <a:rPr lang="en-US" dirty="0" err="1"/>
              <a:t>HellaSwag</a:t>
            </a:r>
            <a:endParaRPr lang="en-US" dirty="0"/>
          </a:p>
          <a:p>
            <a:pPr lvl="1"/>
            <a:r>
              <a:rPr lang="en-US" dirty="0"/>
              <a:t>MMLU</a:t>
            </a:r>
          </a:p>
          <a:p>
            <a:pPr lvl="1"/>
            <a:r>
              <a:rPr lang="en-US" dirty="0" err="1"/>
              <a:t>TriviaQA</a:t>
            </a:r>
            <a:endParaRPr lang="en-US" dirty="0"/>
          </a:p>
          <a:p>
            <a:r>
              <a:rPr lang="en-US" sz="2400" dirty="0"/>
              <a:t>Common Sense Reasoning</a:t>
            </a:r>
          </a:p>
          <a:p>
            <a:pPr lvl="1"/>
            <a:r>
              <a:rPr lang="en-US" dirty="0"/>
              <a:t>PIQA</a:t>
            </a:r>
          </a:p>
          <a:p>
            <a:pPr lvl="1"/>
            <a:r>
              <a:rPr lang="en-US" dirty="0" err="1"/>
              <a:t>OpenBookQA</a:t>
            </a:r>
            <a:endParaRPr lang="en-US" dirty="0"/>
          </a:p>
          <a:p>
            <a:r>
              <a:rPr lang="en-US" sz="2400" dirty="0"/>
              <a:t>Question Answering</a:t>
            </a:r>
          </a:p>
          <a:p>
            <a:pPr lvl="1"/>
            <a:r>
              <a:rPr lang="en-US" dirty="0"/>
              <a:t>SIQA</a:t>
            </a:r>
          </a:p>
          <a:p>
            <a:r>
              <a:rPr lang="en-US" sz="2400" dirty="0"/>
              <a:t>Summarization/Reading Comprehension</a:t>
            </a:r>
          </a:p>
          <a:p>
            <a:pPr lvl="1"/>
            <a:r>
              <a:rPr lang="en-US" dirty="0" err="1"/>
              <a:t>BoolQ</a:t>
            </a:r>
            <a:endParaRPr lang="en-US" dirty="0"/>
          </a:p>
          <a:p>
            <a:pPr lvl="1"/>
            <a:r>
              <a:rPr lang="en-US" dirty="0" err="1"/>
              <a:t>SQuAD</a:t>
            </a:r>
            <a:r>
              <a:rPr lang="en-US" dirty="0"/>
              <a:t> v2</a:t>
            </a:r>
          </a:p>
          <a:p>
            <a:pPr lvl="1"/>
            <a:endParaRPr lang="en-US" sz="2200" dirty="0"/>
          </a:p>
        </p:txBody>
      </p:sp>
    </p:spTree>
    <p:extLst>
      <p:ext uri="{BB962C8B-B14F-4D97-AF65-F5344CB8AC3E}">
        <p14:creationId xmlns:p14="http://schemas.microsoft.com/office/powerpoint/2010/main" val="720533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7B9760-36DC-3453-0F31-0F21C92664F7}"/>
              </a:ext>
            </a:extLst>
          </p:cNvPr>
          <p:cNvSpPr>
            <a:spLocks noGrp="1"/>
          </p:cNvSpPr>
          <p:nvPr>
            <p:ph type="title"/>
          </p:nvPr>
        </p:nvSpPr>
        <p:spPr>
          <a:xfrm>
            <a:off x="1115568" y="548640"/>
            <a:ext cx="10168128" cy="1179576"/>
          </a:xfrm>
        </p:spPr>
        <p:txBody>
          <a:bodyPr>
            <a:normAutofit/>
          </a:bodyPr>
          <a:lstStyle/>
          <a:p>
            <a:r>
              <a:rPr lang="en-US" sz="4000" dirty="0"/>
              <a:t>Experiment 1 Settings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4FBA77-1C65-144F-D421-96D7BB0F4B5D}"/>
              </a:ext>
            </a:extLst>
          </p:cNvPr>
          <p:cNvSpPr>
            <a:spLocks noGrp="1"/>
          </p:cNvSpPr>
          <p:nvPr>
            <p:ph idx="1"/>
          </p:nvPr>
        </p:nvSpPr>
        <p:spPr>
          <a:xfrm>
            <a:off x="1115568" y="2481943"/>
            <a:ext cx="10168128" cy="3695020"/>
          </a:xfrm>
        </p:spPr>
        <p:txBody>
          <a:bodyPr>
            <a:normAutofit fontScale="92500" lnSpcReduction="20000"/>
          </a:bodyPr>
          <a:lstStyle/>
          <a:p>
            <a:r>
              <a:rPr lang="en-US" sz="2200" dirty="0"/>
              <a:t>Model Setting:</a:t>
            </a:r>
          </a:p>
          <a:p>
            <a:pPr lvl="1"/>
            <a:r>
              <a:rPr lang="en-US" sz="2200" dirty="0"/>
              <a:t>All fine tuning model is based on llama-7B</a:t>
            </a:r>
          </a:p>
          <a:p>
            <a:r>
              <a:rPr lang="en-US" sz="2200" dirty="0"/>
              <a:t>Metrics:</a:t>
            </a:r>
          </a:p>
          <a:p>
            <a:pPr lvl="1"/>
            <a:r>
              <a:rPr lang="en-US" sz="2200" dirty="0" err="1"/>
              <a:t>TriviaQA</a:t>
            </a:r>
            <a:r>
              <a:rPr lang="en-US" sz="2200" dirty="0"/>
              <a:t>: Exact Match</a:t>
            </a:r>
          </a:p>
          <a:p>
            <a:pPr lvl="1"/>
            <a:r>
              <a:rPr lang="en-US" sz="2200" dirty="0"/>
              <a:t>WMT-20:</a:t>
            </a:r>
          </a:p>
          <a:p>
            <a:pPr lvl="2"/>
            <a:r>
              <a:rPr lang="en-US" sz="2200" dirty="0"/>
              <a:t>BLEU</a:t>
            </a:r>
          </a:p>
          <a:p>
            <a:pPr lvl="2"/>
            <a:r>
              <a:rPr lang="en-US" sz="2200" dirty="0" err="1"/>
              <a:t>Chrf</a:t>
            </a:r>
            <a:endParaRPr lang="en-US" sz="2200" dirty="0"/>
          </a:p>
          <a:p>
            <a:pPr lvl="1"/>
            <a:r>
              <a:rPr lang="en-US" sz="2200" dirty="0"/>
              <a:t>Others: Accuracy / Normalized Accuracy</a:t>
            </a:r>
          </a:p>
          <a:p>
            <a:r>
              <a:rPr lang="en-US" sz="2200" dirty="0"/>
              <a:t>Shot setting:</a:t>
            </a:r>
          </a:p>
          <a:p>
            <a:pPr lvl="1"/>
            <a:r>
              <a:rPr lang="en-US" sz="2200" dirty="0" err="1"/>
              <a:t>HellaSwag</a:t>
            </a:r>
            <a:r>
              <a:rPr lang="en-US" sz="2200" dirty="0"/>
              <a:t>: 10 shots</a:t>
            </a:r>
          </a:p>
          <a:p>
            <a:pPr lvl="1"/>
            <a:r>
              <a:rPr lang="en-US" sz="2200" dirty="0"/>
              <a:t>MMLU: 5 shots</a:t>
            </a:r>
          </a:p>
          <a:p>
            <a:pPr lvl="1"/>
            <a:r>
              <a:rPr lang="en-US" sz="2200" dirty="0"/>
              <a:t>Others: 0 shots</a:t>
            </a:r>
          </a:p>
          <a:p>
            <a:pPr marL="457200" lvl="1" indent="0">
              <a:buNone/>
            </a:pPr>
            <a:endParaRPr lang="en-US" sz="2200" dirty="0"/>
          </a:p>
        </p:txBody>
      </p:sp>
    </p:spTree>
    <p:extLst>
      <p:ext uri="{BB962C8B-B14F-4D97-AF65-F5344CB8AC3E}">
        <p14:creationId xmlns:p14="http://schemas.microsoft.com/office/powerpoint/2010/main" val="411574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A0D85-9264-6672-A236-FD2647BEB682}"/>
              </a:ext>
            </a:extLst>
          </p:cNvPr>
          <p:cNvSpPr>
            <a:spLocks noGrp="1"/>
          </p:cNvSpPr>
          <p:nvPr>
            <p:ph type="title"/>
          </p:nvPr>
        </p:nvSpPr>
        <p:spPr>
          <a:xfrm>
            <a:off x="5297762" y="329184"/>
            <a:ext cx="6251110" cy="1783080"/>
          </a:xfrm>
        </p:spPr>
        <p:txBody>
          <a:bodyPr anchor="b">
            <a:normAutofit/>
          </a:bodyPr>
          <a:lstStyle/>
          <a:p>
            <a:r>
              <a:rPr lang="en-US" sz="5400"/>
              <a:t>Transformer: Structure</a:t>
            </a:r>
          </a:p>
        </p:txBody>
      </p:sp>
      <p:pic>
        <p:nvPicPr>
          <p:cNvPr id="5" name="Picture 4" descr="A picture containing text, diagram, screenshot, plan&#10;&#10;Description automatically generated">
            <a:extLst>
              <a:ext uri="{FF2B5EF4-FFF2-40B4-BE49-F238E27FC236}">
                <a16:creationId xmlns:a16="http://schemas.microsoft.com/office/drawing/2014/main" id="{9E6E6F45-B006-D172-7E7C-EBE4607CCDDE}"/>
              </a:ext>
            </a:extLst>
          </p:cNvPr>
          <p:cNvPicPr>
            <a:picLocks noChangeAspect="1"/>
          </p:cNvPicPr>
          <p:nvPr/>
        </p:nvPicPr>
        <p:blipFill rotWithShape="1">
          <a:blip r:embed="rId2">
            <a:extLst>
              <a:ext uri="{28A0092B-C50C-407E-A947-70E740481C1C}">
                <a14:useLocalDpi xmlns:a14="http://schemas.microsoft.com/office/drawing/2010/main" val="0"/>
              </a:ext>
            </a:extLst>
          </a:blip>
          <a:srcRect l="122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D17361-9177-45C8-DD59-CBE78AD49B88}"/>
              </a:ext>
            </a:extLst>
          </p:cNvPr>
          <p:cNvSpPr>
            <a:spLocks noGrp="1"/>
          </p:cNvSpPr>
          <p:nvPr>
            <p:ph idx="1"/>
          </p:nvPr>
        </p:nvSpPr>
        <p:spPr>
          <a:xfrm>
            <a:off x="5297762" y="2706624"/>
            <a:ext cx="6251110" cy="3483864"/>
          </a:xfrm>
        </p:spPr>
        <p:txBody>
          <a:bodyPr>
            <a:normAutofit/>
          </a:bodyPr>
          <a:lstStyle/>
          <a:p>
            <a:r>
              <a:rPr lang="en-US" sz="2200" dirty="0"/>
              <a:t>Left part: encoder</a:t>
            </a:r>
          </a:p>
          <a:p>
            <a:r>
              <a:rPr lang="en-US" sz="2200" dirty="0"/>
              <a:t>Right part: decoder</a:t>
            </a:r>
          </a:p>
          <a:p>
            <a:r>
              <a:rPr lang="en-US" sz="2200" dirty="0"/>
              <a:t>It consists</a:t>
            </a:r>
          </a:p>
          <a:p>
            <a:pPr lvl="1"/>
            <a:r>
              <a:rPr lang="en-US" sz="2200" dirty="0"/>
              <a:t>Adding and Normalization Layer</a:t>
            </a:r>
          </a:p>
          <a:p>
            <a:pPr lvl="1"/>
            <a:r>
              <a:rPr lang="en-US" sz="2200" dirty="0"/>
              <a:t>Feed-Forward Layer</a:t>
            </a:r>
          </a:p>
          <a:p>
            <a:pPr lvl="1"/>
            <a:r>
              <a:rPr lang="en-US" sz="2200" dirty="0"/>
              <a:t>Multi-Head Attention Layer</a:t>
            </a:r>
          </a:p>
          <a:p>
            <a:pPr lvl="1"/>
            <a:r>
              <a:rPr lang="en-US" sz="2200" dirty="0"/>
              <a:t>Positional Encoding</a:t>
            </a:r>
          </a:p>
          <a:p>
            <a:pPr lvl="1"/>
            <a:endParaRPr lang="en-US" sz="2200" dirty="0"/>
          </a:p>
        </p:txBody>
      </p:sp>
    </p:spTree>
    <p:extLst>
      <p:ext uri="{BB962C8B-B14F-4D97-AF65-F5344CB8AC3E}">
        <p14:creationId xmlns:p14="http://schemas.microsoft.com/office/powerpoint/2010/main" val="1407911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7B9760-36DC-3453-0F31-0F21C92664F7}"/>
              </a:ext>
            </a:extLst>
          </p:cNvPr>
          <p:cNvSpPr>
            <a:spLocks noGrp="1"/>
          </p:cNvSpPr>
          <p:nvPr>
            <p:ph type="title"/>
          </p:nvPr>
        </p:nvSpPr>
        <p:spPr>
          <a:xfrm>
            <a:off x="1115568" y="548640"/>
            <a:ext cx="10168128" cy="1179576"/>
          </a:xfrm>
        </p:spPr>
        <p:txBody>
          <a:bodyPr>
            <a:normAutofit/>
          </a:bodyPr>
          <a:lstStyle/>
          <a:p>
            <a:r>
              <a:rPr lang="en-US" sz="4000" dirty="0"/>
              <a:t>Experiment 1 Models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4FBA77-1C65-144F-D421-96D7BB0F4B5D}"/>
              </a:ext>
            </a:extLst>
          </p:cNvPr>
          <p:cNvSpPr>
            <a:spLocks noGrp="1"/>
          </p:cNvSpPr>
          <p:nvPr>
            <p:ph idx="1"/>
          </p:nvPr>
        </p:nvSpPr>
        <p:spPr>
          <a:xfrm>
            <a:off x="1115568" y="2481943"/>
            <a:ext cx="10168128" cy="3695020"/>
          </a:xfrm>
        </p:spPr>
        <p:txBody>
          <a:bodyPr>
            <a:normAutofit/>
          </a:bodyPr>
          <a:lstStyle/>
          <a:p>
            <a:r>
              <a:rPr lang="en-US" altLang="zh-CN" sz="2000" dirty="0"/>
              <a:t>Original pretrain model (LLaMA-7B)</a:t>
            </a:r>
          </a:p>
          <a:p>
            <a:r>
              <a:rPr lang="en-US" altLang="zh-CN" sz="2000" dirty="0"/>
              <a:t>Self-Instruct dataset + Full finetuning model (Alpaca-7B)</a:t>
            </a:r>
          </a:p>
          <a:p>
            <a:r>
              <a:rPr lang="en-US" altLang="zh-CN" sz="2000" dirty="0"/>
              <a:t>Self-Instruct dataset + PEFT (Parameter Efficient Fine Tuning) model (Alpaca-</a:t>
            </a:r>
            <a:r>
              <a:rPr lang="en-US" altLang="zh-CN" sz="2000" dirty="0" err="1"/>
              <a:t>LoRA</a:t>
            </a:r>
            <a:r>
              <a:rPr lang="en-US" altLang="zh-CN" sz="2000" dirty="0"/>
              <a:t> 7B)</a:t>
            </a:r>
          </a:p>
          <a:p>
            <a:r>
              <a:rPr lang="en-US" sz="2000" dirty="0"/>
              <a:t>Human-GPT conversation dataset + Full finetuning model (Vicuna 7B)</a:t>
            </a:r>
          </a:p>
          <a:p>
            <a:r>
              <a:rPr lang="en-US" sz="2000" dirty="0"/>
              <a:t>Larger LM (LLaMA-65B)</a:t>
            </a:r>
          </a:p>
          <a:p>
            <a:pPr marL="457200" lvl="1" indent="0">
              <a:buNone/>
            </a:pPr>
            <a:endParaRPr lang="en-US" sz="2200" dirty="0"/>
          </a:p>
        </p:txBody>
      </p:sp>
    </p:spTree>
    <p:extLst>
      <p:ext uri="{BB962C8B-B14F-4D97-AF65-F5344CB8AC3E}">
        <p14:creationId xmlns:p14="http://schemas.microsoft.com/office/powerpoint/2010/main" val="1674561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4CC3-B481-EA6E-62BD-F1DD37853EED}"/>
              </a:ext>
            </a:extLst>
          </p:cNvPr>
          <p:cNvSpPr>
            <a:spLocks noGrp="1"/>
          </p:cNvSpPr>
          <p:nvPr>
            <p:ph type="title"/>
          </p:nvPr>
        </p:nvSpPr>
        <p:spPr>
          <a:xfrm>
            <a:off x="841248" y="256032"/>
            <a:ext cx="10506456" cy="1014984"/>
          </a:xfrm>
        </p:spPr>
        <p:txBody>
          <a:bodyPr anchor="b">
            <a:normAutofit fontScale="90000"/>
          </a:bodyPr>
          <a:lstStyle/>
          <a:p>
            <a:r>
              <a:rPr lang="en-US" dirty="0"/>
              <a:t>Experiment 1 Result (without machine translation)</a:t>
            </a:r>
          </a:p>
        </p:txBody>
      </p:sp>
      <p:graphicFrame>
        <p:nvGraphicFramePr>
          <p:cNvPr id="26" name="Content Placeholder 4">
            <a:extLst>
              <a:ext uri="{FF2B5EF4-FFF2-40B4-BE49-F238E27FC236}">
                <a16:creationId xmlns:a16="http://schemas.microsoft.com/office/drawing/2014/main" id="{F5093712-5245-4B60-5BF0-6D31C7F1CB51}"/>
              </a:ext>
            </a:extLst>
          </p:cNvPr>
          <p:cNvGraphicFramePr>
            <a:graphicFrameLocks noGrp="1"/>
          </p:cNvGraphicFramePr>
          <p:nvPr>
            <p:ph idx="1"/>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0826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576152AB-DB4E-43E1-BE8B-9E2B5DE4C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8"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74329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729038"/>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6C8D43-D8C3-5247-1CAA-4D0A4C42D065}"/>
              </a:ext>
            </a:extLst>
          </p:cNvPr>
          <p:cNvSpPr>
            <a:spLocks noGrp="1"/>
          </p:cNvSpPr>
          <p:nvPr>
            <p:ph type="title"/>
          </p:nvPr>
        </p:nvSpPr>
        <p:spPr>
          <a:xfrm>
            <a:off x="1115568" y="347730"/>
            <a:ext cx="10168128" cy="2052034"/>
          </a:xfrm>
        </p:spPr>
        <p:txBody>
          <a:bodyPr>
            <a:normAutofit/>
          </a:bodyPr>
          <a:lstStyle/>
          <a:p>
            <a:r>
              <a:rPr lang="en-US" sz="4800" dirty="0"/>
              <a:t>Experiment 1 Result: Table</a:t>
            </a:r>
          </a:p>
        </p:txBody>
      </p:sp>
      <p:sp>
        <p:nvSpPr>
          <p:cNvPr id="20"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01050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CF5D4475-33DC-2915-C9A5-963335FC00D5}"/>
              </a:ext>
            </a:extLst>
          </p:cNvPr>
          <p:cNvGraphicFramePr>
            <a:graphicFrameLocks noGrp="1"/>
          </p:cNvGraphicFramePr>
          <p:nvPr>
            <p:ph idx="1"/>
          </p:nvPr>
        </p:nvGraphicFramePr>
        <p:xfrm>
          <a:off x="626850" y="2880299"/>
          <a:ext cx="10168132" cy="2420443"/>
        </p:xfrm>
        <a:graphic>
          <a:graphicData uri="http://schemas.openxmlformats.org/drawingml/2006/table">
            <a:tbl>
              <a:tblPr firstRow="1" bandRow="1">
                <a:tableStyleId>{5C22544A-7EE6-4342-B048-85BDC9FD1C3A}</a:tableStyleId>
              </a:tblPr>
              <a:tblGrid>
                <a:gridCol w="1471741">
                  <a:extLst>
                    <a:ext uri="{9D8B030D-6E8A-4147-A177-3AD203B41FA5}">
                      <a16:colId xmlns:a16="http://schemas.microsoft.com/office/drawing/2014/main" val="2348777433"/>
                    </a:ext>
                  </a:extLst>
                </a:gridCol>
                <a:gridCol w="2258472">
                  <a:extLst>
                    <a:ext uri="{9D8B030D-6E8A-4147-A177-3AD203B41FA5}">
                      <a16:colId xmlns:a16="http://schemas.microsoft.com/office/drawing/2014/main" val="2845267262"/>
                    </a:ext>
                  </a:extLst>
                </a:gridCol>
                <a:gridCol w="1057188">
                  <a:extLst>
                    <a:ext uri="{9D8B030D-6E8A-4147-A177-3AD203B41FA5}">
                      <a16:colId xmlns:a16="http://schemas.microsoft.com/office/drawing/2014/main" val="3308321150"/>
                    </a:ext>
                  </a:extLst>
                </a:gridCol>
                <a:gridCol w="877790">
                  <a:extLst>
                    <a:ext uri="{9D8B030D-6E8A-4147-A177-3AD203B41FA5}">
                      <a16:colId xmlns:a16="http://schemas.microsoft.com/office/drawing/2014/main" val="2772897127"/>
                    </a:ext>
                  </a:extLst>
                </a:gridCol>
                <a:gridCol w="614249">
                  <a:extLst>
                    <a:ext uri="{9D8B030D-6E8A-4147-A177-3AD203B41FA5}">
                      <a16:colId xmlns:a16="http://schemas.microsoft.com/office/drawing/2014/main" val="4021786043"/>
                    </a:ext>
                  </a:extLst>
                </a:gridCol>
                <a:gridCol w="1312790">
                  <a:extLst>
                    <a:ext uri="{9D8B030D-6E8A-4147-A177-3AD203B41FA5}">
                      <a16:colId xmlns:a16="http://schemas.microsoft.com/office/drawing/2014/main" val="3192294537"/>
                    </a:ext>
                  </a:extLst>
                </a:gridCol>
                <a:gridCol w="1050838">
                  <a:extLst>
                    <a:ext uri="{9D8B030D-6E8A-4147-A177-3AD203B41FA5}">
                      <a16:colId xmlns:a16="http://schemas.microsoft.com/office/drawing/2014/main" val="1658579615"/>
                    </a:ext>
                  </a:extLst>
                </a:gridCol>
                <a:gridCol w="1525064">
                  <a:extLst>
                    <a:ext uri="{9D8B030D-6E8A-4147-A177-3AD203B41FA5}">
                      <a16:colId xmlns:a16="http://schemas.microsoft.com/office/drawing/2014/main" val="348273489"/>
                    </a:ext>
                  </a:extLst>
                </a:gridCol>
              </a:tblGrid>
              <a:tr h="511604">
                <a:tc>
                  <a:txBody>
                    <a:bodyPr/>
                    <a:lstStyle/>
                    <a:p>
                      <a:pPr algn="l" fontAlgn="b"/>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Summarization/Reading Comprehension</a:t>
                      </a:r>
                      <a:endParaRPr lang="en-US" sz="1500" b="0" i="0" u="none" strike="noStrike">
                        <a:solidFill>
                          <a:srgbClr val="000000"/>
                        </a:solidFill>
                        <a:effectLst/>
                        <a:latin typeface="Calibri" panose="020F0502020204030204" pitchFamily="34" charset="0"/>
                      </a:endParaRPr>
                    </a:p>
                  </a:txBody>
                  <a:tcPr marL="12467" marR="12467" marT="12467" marB="0" anchor="b"/>
                </a:tc>
                <a:tc gridSpan="2">
                  <a:txBody>
                    <a:bodyPr/>
                    <a:lstStyle/>
                    <a:p>
                      <a:pPr algn="ctr" fontAlgn="b"/>
                      <a:r>
                        <a:rPr lang="en-US" sz="1500" u="none" strike="noStrike">
                          <a:effectLst/>
                        </a:rPr>
                        <a:t>Question Answering</a:t>
                      </a:r>
                      <a:endParaRPr lang="en-US" sz="1500" b="0" i="0" u="none" strike="noStrike">
                        <a:solidFill>
                          <a:srgbClr val="000000"/>
                        </a:solidFill>
                        <a:effectLst/>
                        <a:latin typeface="Calibri" panose="020F0502020204030204" pitchFamily="34" charset="0"/>
                      </a:endParaRPr>
                    </a:p>
                  </a:txBody>
                  <a:tcPr marL="12467" marR="12467" marT="12467" marB="0" anchor="b"/>
                </a:tc>
                <a:tc hMerge="1">
                  <a:txBody>
                    <a:bodyPr/>
                    <a:lstStyle/>
                    <a:p>
                      <a:endParaRPr lang="en-US"/>
                    </a:p>
                  </a:txBody>
                  <a:tcPr/>
                </a:tc>
                <a:tc gridSpan="3">
                  <a:txBody>
                    <a:bodyPr/>
                    <a:lstStyle/>
                    <a:p>
                      <a:pPr algn="ctr" fontAlgn="b"/>
                      <a:r>
                        <a:rPr lang="en-US" sz="1500" u="none" strike="noStrike">
                          <a:effectLst/>
                        </a:rPr>
                        <a:t>Common Sense Reasoning</a:t>
                      </a:r>
                      <a:endParaRPr lang="en-US" sz="1500" b="0" i="0" u="none" strike="noStrike">
                        <a:solidFill>
                          <a:srgbClr val="000000"/>
                        </a:solidFill>
                        <a:effectLst/>
                        <a:latin typeface="Calibri" panose="020F0502020204030204" pitchFamily="34" charset="0"/>
                      </a:endParaRPr>
                    </a:p>
                  </a:txBody>
                  <a:tcPr marL="12467" marR="12467" marT="12467" marB="0" anchor="b"/>
                </a:tc>
                <a:tc hMerge="1">
                  <a:txBody>
                    <a:bodyPr/>
                    <a:lstStyle/>
                    <a:p>
                      <a:endParaRPr lang="en-US"/>
                    </a:p>
                  </a:txBody>
                  <a:tcPr/>
                </a:tc>
                <a:tc hMerge="1">
                  <a:txBody>
                    <a:bodyPr/>
                    <a:lstStyle/>
                    <a:p>
                      <a:endParaRPr lang="en-US"/>
                    </a:p>
                  </a:txBody>
                  <a:tcPr/>
                </a:tc>
                <a:tc>
                  <a:txBody>
                    <a:bodyPr/>
                    <a:lstStyle/>
                    <a:p>
                      <a:pPr algn="l" fontAlgn="b"/>
                      <a:r>
                        <a:rPr lang="en-US" sz="1500" u="none" strike="noStrike">
                          <a:effectLst/>
                        </a:rPr>
                        <a:t>Comprehensive</a:t>
                      </a:r>
                      <a:endParaRPr lang="en-US" sz="1500" b="0" i="0" u="none" strike="noStrike">
                        <a:solidFill>
                          <a:srgbClr val="000000"/>
                        </a:solidFill>
                        <a:effectLst/>
                        <a:latin typeface="Calibri" panose="020F0502020204030204" pitchFamily="34" charset="0"/>
                      </a:endParaRPr>
                    </a:p>
                  </a:txBody>
                  <a:tcPr marL="12467" marR="12467" marT="12467" marB="0" anchor="b"/>
                </a:tc>
                <a:extLst>
                  <a:ext uri="{0D108BD9-81ED-4DB2-BD59-A6C34878D82A}">
                    <a16:rowId xmlns:a16="http://schemas.microsoft.com/office/drawing/2014/main" val="2066377789"/>
                  </a:ext>
                </a:extLst>
              </a:tr>
              <a:tr h="279447">
                <a:tc>
                  <a:txBody>
                    <a:bodyPr/>
                    <a:lstStyle/>
                    <a:p>
                      <a:pPr algn="l" fontAlgn="b"/>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BoolQ</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TruthfulQA</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TriviaQA</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PIQA</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OpenBookQA</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HellaSwag</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l" fontAlgn="b"/>
                      <a:r>
                        <a:rPr lang="en-US" sz="1500" u="none" strike="noStrike">
                          <a:effectLst/>
                        </a:rPr>
                        <a:t>MMLU</a:t>
                      </a:r>
                      <a:endParaRPr lang="en-US" sz="1500" b="0" i="0" u="none" strike="noStrike">
                        <a:solidFill>
                          <a:srgbClr val="000000"/>
                        </a:solidFill>
                        <a:effectLst/>
                        <a:latin typeface="Calibri" panose="020F0502020204030204" pitchFamily="34" charset="0"/>
                      </a:endParaRPr>
                    </a:p>
                  </a:txBody>
                  <a:tcPr marL="12467" marR="12467" marT="12467" marB="0" anchor="b"/>
                </a:tc>
                <a:extLst>
                  <a:ext uri="{0D108BD9-81ED-4DB2-BD59-A6C34878D82A}">
                    <a16:rowId xmlns:a16="http://schemas.microsoft.com/office/drawing/2014/main" val="1352443315"/>
                  </a:ext>
                </a:extLst>
              </a:tr>
              <a:tr h="279447">
                <a:tc>
                  <a:txBody>
                    <a:bodyPr/>
                    <a:lstStyle/>
                    <a:p>
                      <a:pPr algn="l" fontAlgn="b"/>
                      <a:r>
                        <a:rPr lang="en-US" sz="1500" u="none" strike="noStrike">
                          <a:effectLst/>
                        </a:rPr>
                        <a:t>llama-7B</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75.1</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34.07</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50.06</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79.16</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44.4</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b="1" u="none" strike="noStrike">
                          <a:solidFill>
                            <a:srgbClr val="FF0000"/>
                          </a:solidFill>
                          <a:effectLst/>
                        </a:rPr>
                        <a:t>77.82</a:t>
                      </a:r>
                      <a:endParaRPr lang="en-US" sz="1500" b="1" i="0" u="none" strike="noStrike">
                        <a:solidFill>
                          <a:srgbClr val="FF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35.71</a:t>
                      </a:r>
                      <a:endParaRPr lang="en-US" sz="1500" b="0" i="0" u="none" strike="noStrike">
                        <a:solidFill>
                          <a:srgbClr val="000000"/>
                        </a:solidFill>
                        <a:effectLst/>
                        <a:latin typeface="Calibri" panose="020F0502020204030204" pitchFamily="34" charset="0"/>
                      </a:endParaRPr>
                    </a:p>
                  </a:txBody>
                  <a:tcPr marL="12467" marR="12467" marT="12467" marB="0" anchor="b"/>
                </a:tc>
                <a:extLst>
                  <a:ext uri="{0D108BD9-81ED-4DB2-BD59-A6C34878D82A}">
                    <a16:rowId xmlns:a16="http://schemas.microsoft.com/office/drawing/2014/main" val="2956769737"/>
                  </a:ext>
                </a:extLst>
              </a:tr>
              <a:tr h="279447">
                <a:tc>
                  <a:txBody>
                    <a:bodyPr/>
                    <a:lstStyle/>
                    <a:p>
                      <a:pPr algn="l" fontAlgn="b"/>
                      <a:r>
                        <a:rPr lang="en-US" sz="1500" u="none" strike="noStrike">
                          <a:effectLst/>
                        </a:rPr>
                        <a:t>Alpaca-7B</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b="1" u="none" strike="noStrike">
                          <a:solidFill>
                            <a:srgbClr val="FF0000"/>
                          </a:solidFill>
                          <a:effectLst/>
                        </a:rPr>
                        <a:t>80</a:t>
                      </a:r>
                      <a:endParaRPr lang="en-US" sz="1500" b="1" i="0" u="none" strike="noStrike">
                        <a:solidFill>
                          <a:srgbClr val="FF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38.91</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52.27</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78.94</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b="1" u="none" strike="noStrike">
                          <a:solidFill>
                            <a:srgbClr val="FF0000"/>
                          </a:solidFill>
                          <a:effectLst/>
                        </a:rPr>
                        <a:t>45.8</a:t>
                      </a:r>
                      <a:endParaRPr lang="en-US" sz="1500" b="1" i="0" u="none" strike="noStrike">
                        <a:solidFill>
                          <a:srgbClr val="FF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75.71</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38.56</a:t>
                      </a:r>
                      <a:endParaRPr lang="en-US" sz="1500" b="0" i="0" u="none" strike="noStrike">
                        <a:solidFill>
                          <a:srgbClr val="000000"/>
                        </a:solidFill>
                        <a:effectLst/>
                        <a:latin typeface="Calibri" panose="020F0502020204030204" pitchFamily="34" charset="0"/>
                      </a:endParaRPr>
                    </a:p>
                  </a:txBody>
                  <a:tcPr marL="12467" marR="12467" marT="12467" marB="0" anchor="b"/>
                </a:tc>
                <a:extLst>
                  <a:ext uri="{0D108BD9-81ED-4DB2-BD59-A6C34878D82A}">
                    <a16:rowId xmlns:a16="http://schemas.microsoft.com/office/drawing/2014/main" val="1403252954"/>
                  </a:ext>
                </a:extLst>
              </a:tr>
              <a:tr h="279447">
                <a:tc>
                  <a:txBody>
                    <a:bodyPr/>
                    <a:lstStyle/>
                    <a:p>
                      <a:pPr algn="l" fontAlgn="b"/>
                      <a:r>
                        <a:rPr lang="en-US" sz="1500" u="none" strike="noStrike">
                          <a:effectLst/>
                        </a:rPr>
                        <a:t>Alpaca-LoRA 7B</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78.56</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44.37</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51.79</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b="1" u="none" strike="noStrike">
                          <a:solidFill>
                            <a:srgbClr val="FF0000"/>
                          </a:solidFill>
                          <a:effectLst/>
                        </a:rPr>
                        <a:t>80.5</a:t>
                      </a:r>
                      <a:endParaRPr lang="en-US" sz="1500" b="1" i="0" u="none" strike="noStrike">
                        <a:solidFill>
                          <a:srgbClr val="FF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45.4</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b="0" i="0" u="none" strike="noStrike">
                          <a:solidFill>
                            <a:srgbClr val="000000"/>
                          </a:solidFill>
                          <a:effectLst/>
                          <a:latin typeface="Calibri" panose="020F0502020204030204" pitchFamily="34" charset="0"/>
                        </a:rPr>
                        <a:t>78.08</a:t>
                      </a:r>
                    </a:p>
                  </a:txBody>
                  <a:tcPr marL="12467" marR="12467" marT="12467" marB="0" anchor="b"/>
                </a:tc>
                <a:tc>
                  <a:txBody>
                    <a:bodyPr/>
                    <a:lstStyle/>
                    <a:p>
                      <a:pPr algn="r" fontAlgn="b"/>
                      <a:r>
                        <a:rPr lang="en-US" sz="1500" b="0" i="0" u="none" strike="noStrike">
                          <a:solidFill>
                            <a:srgbClr val="000000"/>
                          </a:solidFill>
                          <a:effectLst/>
                          <a:latin typeface="Calibri" panose="020F0502020204030204" pitchFamily="34" charset="0"/>
                        </a:rPr>
                        <a:t>39.26</a:t>
                      </a:r>
                    </a:p>
                  </a:txBody>
                  <a:tcPr marL="12467" marR="12467" marT="12467" marB="0" anchor="b"/>
                </a:tc>
                <a:extLst>
                  <a:ext uri="{0D108BD9-81ED-4DB2-BD59-A6C34878D82A}">
                    <a16:rowId xmlns:a16="http://schemas.microsoft.com/office/drawing/2014/main" val="577537941"/>
                  </a:ext>
                </a:extLst>
              </a:tr>
              <a:tr h="511604">
                <a:tc>
                  <a:txBody>
                    <a:bodyPr/>
                    <a:lstStyle/>
                    <a:p>
                      <a:pPr algn="l" fontAlgn="b"/>
                      <a:r>
                        <a:rPr lang="en-US" sz="1500" u="none" strike="noStrike">
                          <a:effectLst/>
                        </a:rPr>
                        <a:t>Vicuna 7B (Full Fine Tuning)</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t"/>
                      <a:r>
                        <a:rPr lang="en-US" sz="1500" u="none" strike="noStrike">
                          <a:effectLst/>
                        </a:rPr>
                        <a:t>78.29</a:t>
                      </a:r>
                      <a:endParaRPr lang="en-US" sz="1500" b="0" i="0" u="none" strike="noStrike">
                        <a:solidFill>
                          <a:srgbClr val="000000"/>
                        </a:solidFill>
                        <a:effectLst/>
                        <a:latin typeface="Calibri" panose="020F0502020204030204" pitchFamily="34" charset="0"/>
                      </a:endParaRPr>
                    </a:p>
                  </a:txBody>
                  <a:tcPr marL="12467" marR="12467" marT="12467" marB="0"/>
                </a:tc>
                <a:tc>
                  <a:txBody>
                    <a:bodyPr/>
                    <a:lstStyle/>
                    <a:p>
                      <a:pPr algn="r" fontAlgn="t"/>
                      <a:r>
                        <a:rPr lang="en-US" sz="1500" b="1" u="none" strike="noStrike">
                          <a:solidFill>
                            <a:srgbClr val="FF0000"/>
                          </a:solidFill>
                          <a:effectLst/>
                        </a:rPr>
                        <a:t>46.99</a:t>
                      </a:r>
                      <a:endParaRPr lang="en-US" sz="1500" b="1" i="0" u="none" strike="noStrike">
                        <a:solidFill>
                          <a:srgbClr val="FF0000"/>
                        </a:solidFill>
                        <a:effectLst/>
                        <a:latin typeface="Calibri" panose="020F0502020204030204" pitchFamily="34" charset="0"/>
                      </a:endParaRPr>
                    </a:p>
                  </a:txBody>
                  <a:tcPr marL="12467" marR="12467" marT="12467" marB="0"/>
                </a:tc>
                <a:tc>
                  <a:txBody>
                    <a:bodyPr/>
                    <a:lstStyle/>
                    <a:p>
                      <a:pPr algn="r" fontAlgn="t"/>
                      <a:r>
                        <a:rPr lang="en-US" sz="1500" b="1" u="none" strike="noStrike">
                          <a:solidFill>
                            <a:srgbClr val="FF0000"/>
                          </a:solidFill>
                          <a:effectLst/>
                        </a:rPr>
                        <a:t>53.01</a:t>
                      </a:r>
                      <a:endParaRPr lang="en-US" sz="1500" b="1" i="0" u="none" strike="noStrike">
                        <a:solidFill>
                          <a:srgbClr val="FF0000"/>
                        </a:solidFill>
                        <a:effectLst/>
                        <a:latin typeface="Calibri" panose="020F0502020204030204" pitchFamily="34" charset="0"/>
                      </a:endParaRPr>
                    </a:p>
                  </a:txBody>
                  <a:tcPr marL="12467" marR="12467" marT="12467" marB="0"/>
                </a:tc>
                <a:tc>
                  <a:txBody>
                    <a:bodyPr/>
                    <a:lstStyle/>
                    <a:p>
                      <a:pPr algn="r" fontAlgn="t"/>
                      <a:r>
                        <a:rPr lang="en-US" sz="1500" u="none" strike="noStrike">
                          <a:effectLst/>
                        </a:rPr>
                        <a:t>80.16</a:t>
                      </a:r>
                      <a:endParaRPr lang="en-US" sz="1500" b="0" i="0" u="none" strike="noStrike">
                        <a:solidFill>
                          <a:srgbClr val="000000"/>
                        </a:solidFill>
                        <a:effectLst/>
                        <a:latin typeface="Calibri" panose="020F0502020204030204" pitchFamily="34" charset="0"/>
                      </a:endParaRPr>
                    </a:p>
                  </a:txBody>
                  <a:tcPr marL="12467" marR="12467" marT="12467" marB="0"/>
                </a:tc>
                <a:tc>
                  <a:txBody>
                    <a:bodyPr/>
                    <a:lstStyle/>
                    <a:p>
                      <a:pPr algn="r" fontAlgn="b"/>
                      <a:r>
                        <a:rPr lang="en-US" sz="1500" b="0" u="none" strike="noStrike">
                          <a:solidFill>
                            <a:schemeClr val="tx1"/>
                          </a:solidFill>
                          <a:effectLst/>
                        </a:rPr>
                        <a:t>43.8</a:t>
                      </a:r>
                      <a:endParaRPr lang="en-US" sz="1500" b="0" i="0" u="none" strike="noStrike">
                        <a:solidFill>
                          <a:schemeClr val="tx1"/>
                        </a:solidFill>
                        <a:effectLst/>
                        <a:latin typeface="Calibri" panose="020F0502020204030204" pitchFamily="34" charset="0"/>
                      </a:endParaRPr>
                    </a:p>
                  </a:txBody>
                  <a:tcPr marL="12467" marR="12467" marT="12467" marB="0" anchor="b"/>
                </a:tc>
                <a:tc>
                  <a:txBody>
                    <a:bodyPr/>
                    <a:lstStyle/>
                    <a:p>
                      <a:pPr algn="r" fontAlgn="t"/>
                      <a:r>
                        <a:rPr lang="en-US" sz="1500" u="none" strike="noStrike">
                          <a:effectLst/>
                        </a:rPr>
                        <a:t>76.92</a:t>
                      </a:r>
                      <a:endParaRPr lang="en-US" sz="1500" b="0" i="0" u="none" strike="noStrike">
                        <a:solidFill>
                          <a:srgbClr val="000000"/>
                        </a:solidFill>
                        <a:effectLst/>
                        <a:latin typeface="Calibri" panose="020F0502020204030204" pitchFamily="34" charset="0"/>
                      </a:endParaRPr>
                    </a:p>
                  </a:txBody>
                  <a:tcPr marL="12467" marR="12467" marT="12467" marB="0"/>
                </a:tc>
                <a:tc>
                  <a:txBody>
                    <a:bodyPr/>
                    <a:lstStyle/>
                    <a:p>
                      <a:pPr algn="r" fontAlgn="t"/>
                      <a:r>
                        <a:rPr lang="en-US" sz="1500" b="1" u="none" strike="noStrike">
                          <a:solidFill>
                            <a:srgbClr val="FF0000"/>
                          </a:solidFill>
                          <a:effectLst/>
                        </a:rPr>
                        <a:t>48.14</a:t>
                      </a:r>
                      <a:endParaRPr lang="en-US" sz="1500" b="1" i="0" u="none" strike="noStrike">
                        <a:solidFill>
                          <a:srgbClr val="FF0000"/>
                        </a:solidFill>
                        <a:effectLst/>
                        <a:latin typeface="Calibri" panose="020F0502020204030204" pitchFamily="34" charset="0"/>
                      </a:endParaRPr>
                    </a:p>
                  </a:txBody>
                  <a:tcPr marL="12467" marR="12467" marT="12467" marB="0"/>
                </a:tc>
                <a:extLst>
                  <a:ext uri="{0D108BD9-81ED-4DB2-BD59-A6C34878D82A}">
                    <a16:rowId xmlns:a16="http://schemas.microsoft.com/office/drawing/2014/main" val="3025602415"/>
                  </a:ext>
                </a:extLst>
              </a:tr>
              <a:tr h="279447">
                <a:tc>
                  <a:txBody>
                    <a:bodyPr/>
                    <a:lstStyle/>
                    <a:p>
                      <a:pPr algn="l" fontAlgn="b"/>
                      <a:r>
                        <a:rPr lang="en-US" sz="1500" u="none" strike="noStrike">
                          <a:effectLst/>
                        </a:rPr>
                        <a:t>llama-65B</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85.3</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57</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68.2</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82.8</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60.2</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86.09</a:t>
                      </a:r>
                      <a:endParaRPr lang="en-US" sz="1500" b="0" i="0" u="none" strike="noStrike">
                        <a:solidFill>
                          <a:srgbClr val="000000"/>
                        </a:solidFill>
                        <a:effectLst/>
                        <a:latin typeface="Calibri" panose="020F0502020204030204" pitchFamily="34" charset="0"/>
                      </a:endParaRPr>
                    </a:p>
                  </a:txBody>
                  <a:tcPr marL="12467" marR="12467" marT="12467" marB="0" anchor="b"/>
                </a:tc>
                <a:tc>
                  <a:txBody>
                    <a:bodyPr/>
                    <a:lstStyle/>
                    <a:p>
                      <a:pPr algn="r" fontAlgn="b"/>
                      <a:r>
                        <a:rPr lang="en-US" sz="1500" u="none" strike="noStrike">
                          <a:effectLst/>
                        </a:rPr>
                        <a:t>63.93</a:t>
                      </a:r>
                      <a:endParaRPr lang="en-US" sz="1500" b="0" i="0" u="none" strike="noStrike">
                        <a:solidFill>
                          <a:srgbClr val="000000"/>
                        </a:solidFill>
                        <a:effectLst/>
                        <a:latin typeface="Calibri" panose="020F0502020204030204" pitchFamily="34" charset="0"/>
                      </a:endParaRPr>
                    </a:p>
                  </a:txBody>
                  <a:tcPr marL="12467" marR="12467" marT="12467" marB="0" anchor="b"/>
                </a:tc>
                <a:extLst>
                  <a:ext uri="{0D108BD9-81ED-4DB2-BD59-A6C34878D82A}">
                    <a16:rowId xmlns:a16="http://schemas.microsoft.com/office/drawing/2014/main" val="914048845"/>
                  </a:ext>
                </a:extLst>
              </a:tr>
            </a:tbl>
          </a:graphicData>
        </a:graphic>
      </p:graphicFrame>
      <p:sp>
        <p:nvSpPr>
          <p:cNvPr id="5" name="TextBox 4">
            <a:extLst>
              <a:ext uri="{FF2B5EF4-FFF2-40B4-BE49-F238E27FC236}">
                <a16:creationId xmlns:a16="http://schemas.microsoft.com/office/drawing/2014/main" id="{18BD7700-EBC7-CD94-3F9A-FF1A1AEFA018}"/>
              </a:ext>
            </a:extLst>
          </p:cNvPr>
          <p:cNvSpPr txBox="1"/>
          <p:nvPr/>
        </p:nvSpPr>
        <p:spPr>
          <a:xfrm>
            <a:off x="626850" y="5525373"/>
            <a:ext cx="45488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Aptos" panose="02110004020202020204"/>
                <a:ea typeface="等线" panose="02010600030101010101" pitchFamily="2" charset="-122"/>
                <a:cs typeface="+mn-cs"/>
              </a:rPr>
              <a:t>Red</a:t>
            </a:r>
            <a:r>
              <a:rPr kumimoji="0" lang="en-US" altLang="zh-CN" sz="18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 Best performance except llama-65B</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660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DB92C0-C921-1B97-E605-6BEF9168E079}"/>
              </a:ext>
            </a:extLst>
          </p:cNvPr>
          <p:cNvSpPr>
            <a:spLocks noGrp="1"/>
          </p:cNvSpPr>
          <p:nvPr>
            <p:ph type="title"/>
          </p:nvPr>
        </p:nvSpPr>
        <p:spPr>
          <a:xfrm>
            <a:off x="1115568" y="1408153"/>
            <a:ext cx="10168128" cy="1315035"/>
          </a:xfrm>
        </p:spPr>
        <p:txBody>
          <a:bodyPr>
            <a:normAutofit/>
          </a:bodyPr>
          <a:lstStyle/>
          <a:p>
            <a:r>
              <a:rPr lang="en-US" sz="4000" dirty="0"/>
              <a:t>Experiment 1 Machine Translation: Settings</a:t>
            </a: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B3E090-A8D1-F5B9-91A0-0D2AB1ACC815}"/>
              </a:ext>
            </a:extLst>
          </p:cNvPr>
          <p:cNvSpPr>
            <a:spLocks noGrp="1"/>
          </p:cNvSpPr>
          <p:nvPr>
            <p:ph idx="1"/>
          </p:nvPr>
        </p:nvSpPr>
        <p:spPr>
          <a:xfrm>
            <a:off x="1115568" y="2962656"/>
            <a:ext cx="10168128" cy="2624328"/>
          </a:xfrm>
        </p:spPr>
        <p:txBody>
          <a:bodyPr>
            <a:normAutofit/>
          </a:bodyPr>
          <a:lstStyle/>
          <a:p>
            <a:r>
              <a:rPr lang="en-US" sz="2000" dirty="0"/>
              <a:t>Zero-shots</a:t>
            </a:r>
          </a:p>
          <a:p>
            <a:r>
              <a:rPr lang="en-US" sz="2000" dirty="0"/>
              <a:t>Task selection:</a:t>
            </a:r>
          </a:p>
          <a:p>
            <a:pPr lvl="1"/>
            <a:r>
              <a:rPr lang="en-US" sz="2000" dirty="0"/>
              <a:t>WMT 20 news translation</a:t>
            </a:r>
          </a:p>
          <a:p>
            <a:pPr lvl="1"/>
            <a:r>
              <a:rPr lang="en-US" sz="2000" dirty="0"/>
              <a:t>English -&gt; other major language (German)</a:t>
            </a:r>
          </a:p>
          <a:p>
            <a:pPr lvl="1"/>
            <a:r>
              <a:rPr lang="en-US" sz="2000" dirty="0"/>
              <a:t>German -&gt; English</a:t>
            </a:r>
          </a:p>
          <a:p>
            <a:pPr lvl="1"/>
            <a:r>
              <a:rPr lang="en-US" sz="2000" dirty="0"/>
              <a:t>Major language -&gt; major language (German -&gt; French)</a:t>
            </a:r>
          </a:p>
          <a:p>
            <a:pPr lvl="1"/>
            <a:endParaRPr lang="en-US" sz="2000" dirty="0"/>
          </a:p>
        </p:txBody>
      </p:sp>
    </p:spTree>
    <p:extLst>
      <p:ext uri="{BB962C8B-B14F-4D97-AF65-F5344CB8AC3E}">
        <p14:creationId xmlns:p14="http://schemas.microsoft.com/office/powerpoint/2010/main" val="1575906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C44CC3-B481-EA6E-62BD-F1DD37853EED}"/>
              </a:ext>
            </a:extLst>
          </p:cNvPr>
          <p:cNvSpPr>
            <a:spLocks noGrp="1"/>
          </p:cNvSpPr>
          <p:nvPr>
            <p:ph type="title"/>
          </p:nvPr>
        </p:nvSpPr>
        <p:spPr>
          <a:xfrm>
            <a:off x="841248" y="256032"/>
            <a:ext cx="10506456" cy="1014984"/>
          </a:xfrm>
        </p:spPr>
        <p:txBody>
          <a:bodyPr anchor="b">
            <a:normAutofit/>
          </a:bodyPr>
          <a:lstStyle/>
          <a:p>
            <a:r>
              <a:rPr lang="en-US"/>
              <a:t>Machine Translation: BLEU</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3">
            <a:extLst>
              <a:ext uri="{FF2B5EF4-FFF2-40B4-BE49-F238E27FC236}">
                <a16:creationId xmlns:a16="http://schemas.microsoft.com/office/drawing/2014/main" id="{02EAA348-3717-8F1B-C826-82ACC0B798F8}"/>
              </a:ext>
            </a:extLst>
          </p:cNvPr>
          <p:cNvGraphicFramePr>
            <a:graphicFrameLocks noGrp="1"/>
          </p:cNvGraphicFramePr>
          <p:nvPr>
            <p:ph idx="1"/>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7646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8D35DF2-BFF1-CD1B-46B6-E399E5438080}"/>
              </a:ext>
            </a:extLst>
          </p:cNvPr>
          <p:cNvSpPr>
            <a:spLocks noGrp="1"/>
          </p:cNvSpPr>
          <p:nvPr>
            <p:ph type="title"/>
          </p:nvPr>
        </p:nvSpPr>
        <p:spPr>
          <a:xfrm>
            <a:off x="841248" y="256032"/>
            <a:ext cx="10506456" cy="1014984"/>
          </a:xfrm>
        </p:spPr>
        <p:txBody>
          <a:bodyPr anchor="b">
            <a:normAutofit/>
          </a:bodyPr>
          <a:lstStyle/>
          <a:p>
            <a:r>
              <a:rPr lang="en-US"/>
              <a:t>Machine Translation: BLEU</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0B92E21F-A55C-9330-87D5-9B8601130CA6}"/>
              </a:ext>
            </a:extLst>
          </p:cNvPr>
          <p:cNvGraphicFramePr>
            <a:graphicFrameLocks noGrp="1"/>
          </p:cNvGraphicFramePr>
          <p:nvPr>
            <p:ph idx="1"/>
          </p:nvPr>
        </p:nvGraphicFramePr>
        <p:xfrm>
          <a:off x="838200" y="2215842"/>
          <a:ext cx="10515602" cy="3778375"/>
        </p:xfrm>
        <a:graphic>
          <a:graphicData uri="http://schemas.openxmlformats.org/drawingml/2006/table">
            <a:tbl>
              <a:tblPr firstRow="1" bandRow="1">
                <a:tableStyleId>{5C22544A-7EE6-4342-B048-85BDC9FD1C3A}</a:tableStyleId>
              </a:tblPr>
              <a:tblGrid>
                <a:gridCol w="4980323">
                  <a:extLst>
                    <a:ext uri="{9D8B030D-6E8A-4147-A177-3AD203B41FA5}">
                      <a16:colId xmlns:a16="http://schemas.microsoft.com/office/drawing/2014/main" val="2330191937"/>
                    </a:ext>
                  </a:extLst>
                </a:gridCol>
                <a:gridCol w="1627136">
                  <a:extLst>
                    <a:ext uri="{9D8B030D-6E8A-4147-A177-3AD203B41FA5}">
                      <a16:colId xmlns:a16="http://schemas.microsoft.com/office/drawing/2014/main" val="4132451485"/>
                    </a:ext>
                  </a:extLst>
                </a:gridCol>
                <a:gridCol w="2281007">
                  <a:extLst>
                    <a:ext uri="{9D8B030D-6E8A-4147-A177-3AD203B41FA5}">
                      <a16:colId xmlns:a16="http://schemas.microsoft.com/office/drawing/2014/main" val="1839305939"/>
                    </a:ext>
                  </a:extLst>
                </a:gridCol>
                <a:gridCol w="1627136">
                  <a:extLst>
                    <a:ext uri="{9D8B030D-6E8A-4147-A177-3AD203B41FA5}">
                      <a16:colId xmlns:a16="http://schemas.microsoft.com/office/drawing/2014/main" val="505341529"/>
                    </a:ext>
                  </a:extLst>
                </a:gridCol>
              </a:tblGrid>
              <a:tr h="555959">
                <a:tc>
                  <a:txBody>
                    <a:bodyPr/>
                    <a:lstStyle/>
                    <a:p>
                      <a:pPr algn="l" fontAlgn="b"/>
                      <a:endParaRPr lang="en-US" sz="2900" b="0" i="0" u="none" strike="noStrike">
                        <a:solidFill>
                          <a:srgbClr val="000000"/>
                        </a:solidFill>
                        <a:effectLst/>
                        <a:latin typeface="Calibri" panose="020F0502020204030204" pitchFamily="34" charset="0"/>
                      </a:endParaRPr>
                    </a:p>
                  </a:txBody>
                  <a:tcPr marL="16766" marR="16766" marT="16766" marB="0" anchor="b"/>
                </a:tc>
                <a:tc gridSpan="3">
                  <a:txBody>
                    <a:bodyPr/>
                    <a:lstStyle/>
                    <a:p>
                      <a:pPr algn="ctr" fontAlgn="b"/>
                      <a:r>
                        <a:rPr lang="en-US" sz="2900" u="none" strike="noStrike">
                          <a:effectLst/>
                        </a:rPr>
                        <a:t>BLEU</a:t>
                      </a:r>
                      <a:endParaRPr lang="en-US" sz="2900" b="0" i="0" u="none" strike="noStrike">
                        <a:solidFill>
                          <a:srgbClr val="000000"/>
                        </a:solidFill>
                        <a:effectLst/>
                        <a:latin typeface="Calibri" panose="020F0502020204030204" pitchFamily="34" charset="0"/>
                      </a:endParaRPr>
                    </a:p>
                  </a:txBody>
                  <a:tcPr marL="16766" marR="16766" marT="16766"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3565512"/>
                  </a:ext>
                </a:extLst>
              </a:tr>
              <a:tr h="998580">
                <a:tc>
                  <a:txBody>
                    <a:bodyPr/>
                    <a:lstStyle/>
                    <a:p>
                      <a:pPr algn="l" fontAlgn="b"/>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WMT20-de-en</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WMT-20-en-de</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WMT20-de-fr</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359727004"/>
                  </a:ext>
                </a:extLst>
              </a:tr>
              <a:tr h="555959">
                <a:tc>
                  <a:txBody>
                    <a:bodyPr/>
                    <a:lstStyle/>
                    <a:p>
                      <a:pPr algn="l" fontAlgn="b"/>
                      <a:r>
                        <a:rPr lang="en-US" sz="2900" u="none" strike="noStrike">
                          <a:effectLst/>
                        </a:rPr>
                        <a:t>llama-7B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34.179</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3.498</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17.91</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808111959"/>
                  </a:ext>
                </a:extLst>
              </a:tr>
              <a:tr h="555959">
                <a:tc>
                  <a:txBody>
                    <a:bodyPr/>
                    <a:lstStyle/>
                    <a:p>
                      <a:pPr algn="l" fontAlgn="b"/>
                      <a:r>
                        <a:rPr lang="en-US" sz="2900" u="none" strike="noStrike">
                          <a:effectLst/>
                        </a:rPr>
                        <a:t>Alpaca-7B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32.54</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9.66</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17.39</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971108813"/>
                  </a:ext>
                </a:extLst>
              </a:tr>
              <a:tr h="555959">
                <a:tc>
                  <a:txBody>
                    <a:bodyPr/>
                    <a:lstStyle/>
                    <a:p>
                      <a:pPr algn="l" fontAlgn="b"/>
                      <a:r>
                        <a:rPr lang="en-US" sz="2900" u="none" strike="noStrike">
                          <a:effectLst/>
                        </a:rPr>
                        <a:t>Alpaca-LoRA 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34.709</a:t>
                      </a:r>
                      <a:endParaRPr lang="en-US" sz="2900" b="1" i="0" u="none" strike="noStrike">
                        <a:solidFill>
                          <a:srgbClr val="FF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6.712</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19.73</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688423569"/>
                  </a:ext>
                </a:extLst>
              </a:tr>
              <a:tr h="555959">
                <a:tc>
                  <a:txBody>
                    <a:bodyPr/>
                    <a:lstStyle/>
                    <a:p>
                      <a:pPr algn="l" fontAlgn="b"/>
                      <a:r>
                        <a:rPr lang="en-US" sz="2900" u="none" strike="noStrike">
                          <a:effectLst/>
                        </a:rPr>
                        <a:t>Vicuna 7B (Full Fine Tuning)</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34.321</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18.245</a:t>
                      </a:r>
                      <a:endParaRPr lang="en-US" sz="2900" b="1" i="0" u="none" strike="noStrike">
                        <a:solidFill>
                          <a:srgbClr val="FF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20.93</a:t>
                      </a:r>
                      <a:endParaRPr lang="en-US" sz="2900" b="1" i="0" u="none" strike="noStrike">
                        <a:solidFill>
                          <a:srgbClr val="FF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4292285954"/>
                  </a:ext>
                </a:extLst>
              </a:tr>
            </a:tbl>
          </a:graphicData>
        </a:graphic>
      </p:graphicFrame>
      <p:sp>
        <p:nvSpPr>
          <p:cNvPr id="5" name="TextBox 4">
            <a:extLst>
              <a:ext uri="{FF2B5EF4-FFF2-40B4-BE49-F238E27FC236}">
                <a16:creationId xmlns:a16="http://schemas.microsoft.com/office/drawing/2014/main" id="{C155F4DB-00F8-E699-C17F-31FB3909B619}"/>
              </a:ext>
            </a:extLst>
          </p:cNvPr>
          <p:cNvSpPr txBox="1"/>
          <p:nvPr/>
        </p:nvSpPr>
        <p:spPr>
          <a:xfrm>
            <a:off x="838201" y="6187937"/>
            <a:ext cx="2469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Aptos" panose="02110004020202020204"/>
                <a:ea typeface="等线" panose="02010600030101010101" pitchFamily="2" charset="-122"/>
                <a:cs typeface="+mn-cs"/>
              </a:rPr>
              <a:t>Red</a:t>
            </a:r>
            <a:r>
              <a:rPr kumimoji="0" lang="en-US" altLang="zh-CN" sz="18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 Best performance</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666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C44CC3-B481-EA6E-62BD-F1DD37853EED}"/>
              </a:ext>
            </a:extLst>
          </p:cNvPr>
          <p:cNvSpPr>
            <a:spLocks noGrp="1"/>
          </p:cNvSpPr>
          <p:nvPr>
            <p:ph type="title"/>
          </p:nvPr>
        </p:nvSpPr>
        <p:spPr>
          <a:xfrm>
            <a:off x="841248" y="256032"/>
            <a:ext cx="10506456" cy="1014984"/>
          </a:xfrm>
        </p:spPr>
        <p:txBody>
          <a:bodyPr anchor="b">
            <a:normAutofit/>
          </a:bodyPr>
          <a:lstStyle/>
          <a:p>
            <a:r>
              <a:rPr lang="en-US"/>
              <a:t>Machine Translation: </a:t>
            </a:r>
            <a:r>
              <a:rPr lang="en-US" err="1"/>
              <a:t>Chrf</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CC34F511-F031-7325-01E0-BD393EF4A584}"/>
              </a:ext>
            </a:extLst>
          </p:cNvPr>
          <p:cNvGraphicFramePr>
            <a:graphicFrameLocks noGrp="1"/>
          </p:cNvGraphicFramePr>
          <p:nvPr>
            <p:ph idx="1"/>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7352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8D35DF2-BFF1-CD1B-46B6-E399E5438080}"/>
              </a:ext>
            </a:extLst>
          </p:cNvPr>
          <p:cNvSpPr>
            <a:spLocks noGrp="1"/>
          </p:cNvSpPr>
          <p:nvPr>
            <p:ph type="title"/>
          </p:nvPr>
        </p:nvSpPr>
        <p:spPr>
          <a:xfrm>
            <a:off x="841248" y="256032"/>
            <a:ext cx="10506456" cy="1014984"/>
          </a:xfrm>
        </p:spPr>
        <p:txBody>
          <a:bodyPr anchor="b">
            <a:normAutofit/>
          </a:bodyPr>
          <a:lstStyle/>
          <a:p>
            <a:r>
              <a:rPr lang="en-US"/>
              <a:t>Machine Translation: </a:t>
            </a:r>
            <a:r>
              <a:rPr lang="en-US" err="1"/>
              <a:t>Chrf</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D4C4F818-30AC-0042-D005-EACD906E5644}"/>
              </a:ext>
            </a:extLst>
          </p:cNvPr>
          <p:cNvGraphicFramePr>
            <a:graphicFrameLocks noGrp="1"/>
          </p:cNvGraphicFramePr>
          <p:nvPr>
            <p:ph idx="1"/>
          </p:nvPr>
        </p:nvGraphicFramePr>
        <p:xfrm>
          <a:off x="838200" y="2215842"/>
          <a:ext cx="10515602" cy="3778375"/>
        </p:xfrm>
        <a:graphic>
          <a:graphicData uri="http://schemas.openxmlformats.org/drawingml/2006/table">
            <a:tbl>
              <a:tblPr firstRow="1" bandRow="1">
                <a:tableStyleId>{5C22544A-7EE6-4342-B048-85BDC9FD1C3A}</a:tableStyleId>
              </a:tblPr>
              <a:tblGrid>
                <a:gridCol w="4980323">
                  <a:extLst>
                    <a:ext uri="{9D8B030D-6E8A-4147-A177-3AD203B41FA5}">
                      <a16:colId xmlns:a16="http://schemas.microsoft.com/office/drawing/2014/main" val="3815230539"/>
                    </a:ext>
                  </a:extLst>
                </a:gridCol>
                <a:gridCol w="1627136">
                  <a:extLst>
                    <a:ext uri="{9D8B030D-6E8A-4147-A177-3AD203B41FA5}">
                      <a16:colId xmlns:a16="http://schemas.microsoft.com/office/drawing/2014/main" val="2139186130"/>
                    </a:ext>
                  </a:extLst>
                </a:gridCol>
                <a:gridCol w="2281007">
                  <a:extLst>
                    <a:ext uri="{9D8B030D-6E8A-4147-A177-3AD203B41FA5}">
                      <a16:colId xmlns:a16="http://schemas.microsoft.com/office/drawing/2014/main" val="1270050870"/>
                    </a:ext>
                  </a:extLst>
                </a:gridCol>
                <a:gridCol w="1627136">
                  <a:extLst>
                    <a:ext uri="{9D8B030D-6E8A-4147-A177-3AD203B41FA5}">
                      <a16:colId xmlns:a16="http://schemas.microsoft.com/office/drawing/2014/main" val="2929721789"/>
                    </a:ext>
                  </a:extLst>
                </a:gridCol>
              </a:tblGrid>
              <a:tr h="555959">
                <a:tc>
                  <a:txBody>
                    <a:bodyPr/>
                    <a:lstStyle/>
                    <a:p>
                      <a:pPr algn="l" fontAlgn="b"/>
                      <a:endParaRPr lang="en-US" sz="2900" b="0" i="0" u="none" strike="noStrike">
                        <a:solidFill>
                          <a:srgbClr val="000000"/>
                        </a:solidFill>
                        <a:effectLst/>
                        <a:latin typeface="Calibri" panose="020F0502020204030204" pitchFamily="34" charset="0"/>
                      </a:endParaRPr>
                    </a:p>
                  </a:txBody>
                  <a:tcPr marL="16766" marR="16766" marT="16766" marB="0" anchor="b"/>
                </a:tc>
                <a:tc gridSpan="3">
                  <a:txBody>
                    <a:bodyPr/>
                    <a:lstStyle/>
                    <a:p>
                      <a:pPr algn="ctr" fontAlgn="b"/>
                      <a:r>
                        <a:rPr lang="en-US" sz="2900" u="none" strike="noStrike">
                          <a:effectLst/>
                        </a:rPr>
                        <a:t>Chrf</a:t>
                      </a:r>
                      <a:endParaRPr lang="en-US" sz="2900" b="0" i="0" u="none" strike="noStrike">
                        <a:solidFill>
                          <a:srgbClr val="000000"/>
                        </a:solidFill>
                        <a:effectLst/>
                        <a:latin typeface="Calibri" panose="020F0502020204030204" pitchFamily="34" charset="0"/>
                      </a:endParaRPr>
                    </a:p>
                  </a:txBody>
                  <a:tcPr marL="16766" marR="16766" marT="16766"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018203"/>
                  </a:ext>
                </a:extLst>
              </a:tr>
              <a:tr h="998580">
                <a:tc>
                  <a:txBody>
                    <a:bodyPr/>
                    <a:lstStyle/>
                    <a:p>
                      <a:pPr algn="l" fontAlgn="b"/>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WMT20-de-en</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WMT-20-en-de</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l" fontAlgn="b"/>
                      <a:r>
                        <a:rPr lang="en-US" sz="2900" u="none" strike="noStrike">
                          <a:effectLst/>
                        </a:rPr>
                        <a:t>WMT20-de-fr</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300716007"/>
                  </a:ext>
                </a:extLst>
              </a:tr>
              <a:tr h="555959">
                <a:tc>
                  <a:txBody>
                    <a:bodyPr/>
                    <a:lstStyle/>
                    <a:p>
                      <a:pPr algn="l" fontAlgn="b"/>
                      <a:r>
                        <a:rPr lang="en-US" sz="2900" u="none" strike="noStrike">
                          <a:effectLst/>
                        </a:rPr>
                        <a:t>llama-7B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0.609</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0.213</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0.442</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573094882"/>
                  </a:ext>
                </a:extLst>
              </a:tr>
              <a:tr h="555959">
                <a:tc>
                  <a:txBody>
                    <a:bodyPr/>
                    <a:lstStyle/>
                    <a:p>
                      <a:pPr algn="l" fontAlgn="b"/>
                      <a:r>
                        <a:rPr lang="en-US" sz="2900" u="none" strike="noStrike">
                          <a:effectLst/>
                        </a:rPr>
                        <a:t>Alpaca-7B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0.603</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0.336</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0.456</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1317215610"/>
                  </a:ext>
                </a:extLst>
              </a:tr>
              <a:tr h="555959">
                <a:tc>
                  <a:txBody>
                    <a:bodyPr/>
                    <a:lstStyle/>
                    <a:p>
                      <a:pPr algn="l" fontAlgn="b"/>
                      <a:r>
                        <a:rPr lang="en-US" sz="2900" u="none" strike="noStrike">
                          <a:effectLst/>
                        </a:rPr>
                        <a:t>Alpaca-LoRA 7B</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0.6157</a:t>
                      </a:r>
                      <a:endParaRPr lang="en-US" sz="2900" b="1" i="0" u="none" strike="noStrike">
                        <a:solidFill>
                          <a:srgbClr val="FF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0.274</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0.48</a:t>
                      </a:r>
                      <a:endParaRPr lang="en-US" sz="2900" b="0" i="0" u="none" strike="noStrike">
                        <a:solidFill>
                          <a:srgbClr val="00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210412373"/>
                  </a:ext>
                </a:extLst>
              </a:tr>
              <a:tr h="555959">
                <a:tc>
                  <a:txBody>
                    <a:bodyPr/>
                    <a:lstStyle/>
                    <a:p>
                      <a:pPr algn="l" fontAlgn="b"/>
                      <a:r>
                        <a:rPr lang="en-US" sz="2900" u="none" strike="noStrike">
                          <a:effectLst/>
                        </a:rPr>
                        <a:t>Vicuna 7B (Full Fine Tuning)</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u="none" strike="noStrike">
                          <a:effectLst/>
                        </a:rPr>
                        <a:t>0.6148</a:t>
                      </a:r>
                      <a:endParaRPr lang="en-US" sz="2900" b="0" i="0" u="none" strike="noStrike">
                        <a:solidFill>
                          <a:srgbClr val="00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0.482</a:t>
                      </a:r>
                      <a:endParaRPr lang="en-US" sz="2900" b="1" i="0" u="none" strike="noStrike">
                        <a:solidFill>
                          <a:srgbClr val="FF0000"/>
                        </a:solidFill>
                        <a:effectLst/>
                        <a:latin typeface="Calibri" panose="020F0502020204030204" pitchFamily="34" charset="0"/>
                      </a:endParaRPr>
                    </a:p>
                  </a:txBody>
                  <a:tcPr marL="16766" marR="16766" marT="16766" marB="0" anchor="b"/>
                </a:tc>
                <a:tc>
                  <a:txBody>
                    <a:bodyPr/>
                    <a:lstStyle/>
                    <a:p>
                      <a:pPr algn="r" fontAlgn="b"/>
                      <a:r>
                        <a:rPr lang="en-US" sz="2900" b="1" u="none" strike="noStrike">
                          <a:solidFill>
                            <a:srgbClr val="FF0000"/>
                          </a:solidFill>
                          <a:effectLst/>
                        </a:rPr>
                        <a:t>0.5</a:t>
                      </a:r>
                      <a:endParaRPr lang="en-US" sz="2900" b="1" i="0" u="none" strike="noStrike">
                        <a:solidFill>
                          <a:srgbClr val="FF0000"/>
                        </a:solidFill>
                        <a:effectLst/>
                        <a:latin typeface="Calibri" panose="020F0502020204030204" pitchFamily="34" charset="0"/>
                      </a:endParaRPr>
                    </a:p>
                  </a:txBody>
                  <a:tcPr marL="16766" marR="16766" marT="16766" marB="0" anchor="b"/>
                </a:tc>
                <a:extLst>
                  <a:ext uri="{0D108BD9-81ED-4DB2-BD59-A6C34878D82A}">
                    <a16:rowId xmlns:a16="http://schemas.microsoft.com/office/drawing/2014/main" val="2088574834"/>
                  </a:ext>
                </a:extLst>
              </a:tr>
            </a:tbl>
          </a:graphicData>
        </a:graphic>
      </p:graphicFrame>
      <p:sp>
        <p:nvSpPr>
          <p:cNvPr id="7" name="TextBox 6">
            <a:extLst>
              <a:ext uri="{FF2B5EF4-FFF2-40B4-BE49-F238E27FC236}">
                <a16:creationId xmlns:a16="http://schemas.microsoft.com/office/drawing/2014/main" id="{045EFB7E-7594-AB03-AF81-EC3AA06C9532}"/>
              </a:ext>
            </a:extLst>
          </p:cNvPr>
          <p:cNvSpPr txBox="1"/>
          <p:nvPr/>
        </p:nvSpPr>
        <p:spPr>
          <a:xfrm>
            <a:off x="838200" y="6138842"/>
            <a:ext cx="2469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Aptos" panose="02110004020202020204"/>
                <a:ea typeface="等线" panose="02010600030101010101" pitchFamily="2" charset="-122"/>
                <a:cs typeface="+mn-cs"/>
              </a:rPr>
              <a:t>Red</a:t>
            </a:r>
            <a:r>
              <a:rPr kumimoji="0" lang="en-US" altLang="zh-CN" sz="1800" b="0" i="0" u="none" strike="noStrike" kern="1200" cap="none" spc="0" normalizeH="0" baseline="0" noProof="0">
                <a:ln>
                  <a:noFill/>
                </a:ln>
                <a:solidFill>
                  <a:prstClr val="black"/>
                </a:solidFill>
                <a:effectLst/>
                <a:uLnTx/>
                <a:uFillTx/>
                <a:latin typeface="Aptos" panose="02110004020202020204"/>
                <a:ea typeface="等线" panose="02010600030101010101" pitchFamily="2" charset="-122"/>
                <a:cs typeface="+mn-cs"/>
              </a:rPr>
              <a:t>: Best performance</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1932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ED4893-9A13-D416-8DBF-8724C82B0CEF}"/>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5100" dirty="0"/>
              <a:t>Machine </a:t>
            </a:r>
            <a:r>
              <a:rPr lang="en-US" altLang="zh-CN" sz="5100" dirty="0"/>
              <a:t>Translation: What does it mean?</a:t>
            </a:r>
            <a:endParaRPr lang="en-US" sz="5100" dirty="0"/>
          </a:p>
        </p:txBody>
      </p:sp>
      <p:pic>
        <p:nvPicPr>
          <p:cNvPr id="3" name="Content Placeholder 4" descr="A screenshot of a test&#10;&#10;Description automatically generated">
            <a:extLst>
              <a:ext uri="{FF2B5EF4-FFF2-40B4-BE49-F238E27FC236}">
                <a16:creationId xmlns:a16="http://schemas.microsoft.com/office/drawing/2014/main" id="{235BBBA4-F2BE-9711-83AE-57C83CECD03D}"/>
              </a:ext>
            </a:extLst>
          </p:cNvPr>
          <p:cNvPicPr>
            <a:picLocks noChangeAspect="1"/>
          </p:cNvPicPr>
          <p:nvPr/>
        </p:nvPicPr>
        <p:blipFill rotWithShape="1">
          <a:blip r:embed="rId2">
            <a:extLst>
              <a:ext uri="{28A0092B-C50C-407E-A947-70E740481C1C}">
                <a14:useLocalDpi xmlns:a14="http://schemas.microsoft.com/office/drawing/2010/main" val="0"/>
              </a:ext>
            </a:extLst>
          </a:blip>
          <a:srcRect l="2758" r="27953"/>
          <a:stretch/>
        </p:blipFill>
        <p:spPr>
          <a:xfrm>
            <a:off x="286511" y="220961"/>
            <a:ext cx="3481552" cy="3102781"/>
          </a:xfrm>
          <a:prstGeom prst="rect">
            <a:avLst/>
          </a:prstGeom>
        </p:spPr>
      </p:pic>
      <p:pic>
        <p:nvPicPr>
          <p:cNvPr id="5" name="Picture 4" descr="A screenshot of a test&#10;&#10;Description automatically generated">
            <a:extLst>
              <a:ext uri="{FF2B5EF4-FFF2-40B4-BE49-F238E27FC236}">
                <a16:creationId xmlns:a16="http://schemas.microsoft.com/office/drawing/2014/main" id="{5E3CD515-4DD9-B390-6614-DD12CB53676C}"/>
              </a:ext>
            </a:extLst>
          </p:cNvPr>
          <p:cNvPicPr>
            <a:picLocks noChangeAspect="1"/>
          </p:cNvPicPr>
          <p:nvPr/>
        </p:nvPicPr>
        <p:blipFill rotWithShape="1">
          <a:blip r:embed="rId3">
            <a:extLst>
              <a:ext uri="{28A0092B-C50C-407E-A947-70E740481C1C}">
                <a14:useLocalDpi xmlns:a14="http://schemas.microsoft.com/office/drawing/2010/main" val="0"/>
              </a:ext>
            </a:extLst>
          </a:blip>
          <a:srcRect l="1571" r="27885"/>
          <a:stretch/>
        </p:blipFill>
        <p:spPr>
          <a:xfrm>
            <a:off x="4086276" y="392762"/>
            <a:ext cx="3483054" cy="293098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3D2489-C9EB-9C4D-44A0-0A18D2A270CB}"/>
              </a:ext>
            </a:extLst>
          </p:cNvPr>
          <p:cNvPicPr>
            <a:picLocks noChangeAspect="1"/>
          </p:cNvPicPr>
          <p:nvPr/>
        </p:nvPicPr>
        <p:blipFill rotWithShape="1">
          <a:blip r:embed="rId4">
            <a:extLst>
              <a:ext uri="{28A0092B-C50C-407E-A947-70E740481C1C}">
                <a14:useLocalDpi xmlns:a14="http://schemas.microsoft.com/office/drawing/2010/main" val="0"/>
              </a:ext>
            </a:extLst>
          </a:blip>
          <a:srcRect r="32886"/>
          <a:stretch/>
        </p:blipFill>
        <p:spPr>
          <a:xfrm>
            <a:off x="7887543" y="600247"/>
            <a:ext cx="4100704" cy="2550939"/>
          </a:xfrm>
          <a:prstGeom prst="rect">
            <a:avLst/>
          </a:prstGeom>
        </p:spPr>
      </p:pic>
      <p:sp>
        <p:nvSpPr>
          <p:cNvPr id="29"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7585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76830B5-9C1C-7DF3-2742-9DC72C2DC66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dirty="0">
                <a:solidFill>
                  <a:schemeClr val="tx1"/>
                </a:solidFill>
                <a:latin typeface="+mj-lt"/>
                <a:ea typeface="+mj-ea"/>
                <a:cs typeface="+mj-cs"/>
              </a:rPr>
              <a:t>Machine Translation: GPT Performance and Few-shot translation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5017149-4771-ABC6-486B-066F98328932}"/>
              </a:ext>
            </a:extLst>
          </p:cNvPr>
          <p:cNvSpPr txBox="1"/>
          <p:nvPr/>
        </p:nvSpPr>
        <p:spPr>
          <a:xfrm>
            <a:off x="5080993" y="6102664"/>
            <a:ext cx="60971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https://arxiv.org/abs/2302.09210</a:t>
            </a:r>
          </a:p>
        </p:txBody>
      </p:sp>
      <p:pic>
        <p:nvPicPr>
          <p:cNvPr id="13" name="Picture 12" descr="A table of numbers and letters&#10;&#10;Description automatically generated with medium confidence">
            <a:extLst>
              <a:ext uri="{FF2B5EF4-FFF2-40B4-BE49-F238E27FC236}">
                <a16:creationId xmlns:a16="http://schemas.microsoft.com/office/drawing/2014/main" id="{EDCCF928-35E3-426D-5497-C34520021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948" y="0"/>
            <a:ext cx="6750397" cy="6102664"/>
          </a:xfrm>
          <a:prstGeom prst="rect">
            <a:avLst/>
          </a:prstGeom>
        </p:spPr>
      </p:pic>
    </p:spTree>
    <p:extLst>
      <p:ext uri="{BB962C8B-B14F-4D97-AF65-F5344CB8AC3E}">
        <p14:creationId xmlns:p14="http://schemas.microsoft.com/office/powerpoint/2010/main" val="3298261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D3FDD-709E-8731-8A49-7E76E2971B94}"/>
              </a:ext>
            </a:extLst>
          </p:cNvPr>
          <p:cNvSpPr>
            <a:spLocks noGrp="1"/>
          </p:cNvSpPr>
          <p:nvPr>
            <p:ph type="title"/>
          </p:nvPr>
        </p:nvSpPr>
        <p:spPr>
          <a:xfrm>
            <a:off x="640080" y="329184"/>
            <a:ext cx="6894576" cy="1783080"/>
          </a:xfrm>
        </p:spPr>
        <p:txBody>
          <a:bodyPr anchor="b">
            <a:normAutofit/>
          </a:bodyPr>
          <a:lstStyle/>
          <a:p>
            <a:r>
              <a:rPr lang="en-US" sz="5400"/>
              <a:t>Transformer: Encoder and Decoder in Detail</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4A5064-CE17-B358-2C7E-CF6BB61F44EE}"/>
                  </a:ext>
                </a:extLst>
              </p:cNvPr>
              <p:cNvSpPr>
                <a:spLocks noGrp="1"/>
              </p:cNvSpPr>
              <p:nvPr>
                <p:ph idx="1"/>
              </p:nvPr>
            </p:nvSpPr>
            <p:spPr>
              <a:xfrm>
                <a:off x="640079" y="2706624"/>
                <a:ext cx="7001691" cy="4133088"/>
              </a:xfrm>
            </p:spPr>
            <p:txBody>
              <a:bodyPr>
                <a:normAutofit fontScale="92500" lnSpcReduction="10000"/>
              </a:bodyPr>
              <a:lstStyle/>
              <a:p>
                <a:r>
                  <a:rPr lang="en-US" sz="1800" dirty="0"/>
                  <a:t>Encoder:</a:t>
                </a:r>
              </a:p>
              <a:p>
                <a:pPr lvl="1"/>
                <a:r>
                  <a:rPr lang="en-US" sz="1800" dirty="0"/>
                  <a:t>Self-attention</a:t>
                </a:r>
              </a:p>
              <a:p>
                <a:pPr lvl="2"/>
                <a:r>
                  <a:rPr lang="en-US" sz="1800" dirty="0"/>
                  <a:t>Three matrix (vector) for each word (after embedding): Query, Key and Value</a:t>
                </a:r>
              </a:p>
              <a:p>
                <a:pPr lvl="3"/>
                <a:r>
                  <a:rPr lang="en-US" b="1" dirty="0"/>
                  <a:t>Query</a:t>
                </a:r>
                <a:r>
                  <a:rPr lang="en-US" dirty="0"/>
                  <a:t> (text in the search bar)</a:t>
                </a:r>
              </a:p>
              <a:p>
                <a:pPr lvl="3"/>
                <a:r>
                  <a:rPr lang="en-US" b="1" dirty="0"/>
                  <a:t>Key</a:t>
                </a:r>
                <a:r>
                  <a:rPr lang="en-US" dirty="0"/>
                  <a:t> (video title, description) </a:t>
                </a:r>
              </a:p>
              <a:p>
                <a:pPr lvl="3"/>
                <a:r>
                  <a:rPr lang="en-US" b="1" dirty="0"/>
                  <a:t>Value </a:t>
                </a:r>
                <a:r>
                  <a:rPr lang="en-US" dirty="0"/>
                  <a:t>(best matched videos)</a:t>
                </a:r>
                <a:endParaRPr lang="en-US" b="1" dirty="0"/>
              </a:p>
              <a:p>
                <a:pPr lvl="2"/>
                <a:r>
                  <a:rPr lang="en-US" sz="1800" dirty="0"/>
                  <a:t>Each matrix is the product of embedding matrices and corresponding weights (similarity calculation)</a:t>
                </a:r>
              </a:p>
              <a:p>
                <a:pPr lvl="2"/>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Make gradient values remain stable during training (distribution of </a:t>
                </a:r>
                <a:r>
                  <a:rPr lang="en-US" sz="1800" dirty="0" err="1"/>
                  <a:t>softmax</a:t>
                </a:r>
                <a:r>
                  <a:rPr lang="en-US" sz="1800" dirty="0"/>
                  <a:t> function is highly related to d)</a:t>
                </a:r>
              </a:p>
              <a:p>
                <a:pPr lvl="2"/>
                <a:r>
                  <a:rPr lang="en-US" sz="1800" dirty="0"/>
                  <a:t>Multi-head attention: compute multiple attentions from the input information in parallel</a:t>
                </a:r>
              </a:p>
              <a:p>
                <a:pPr lvl="2"/>
                <a:r>
                  <a:rPr lang="en-US" sz="1800" dirty="0"/>
                  <a:t>Purpose of self-attention: </a:t>
                </a:r>
              </a:p>
              <a:p>
                <a:pPr lvl="3"/>
                <a:r>
                  <a:rPr lang="en-US" dirty="0"/>
                  <a:t>Easier to capture long-distance </a:t>
                </a:r>
                <a:r>
                  <a:rPr lang="en-US" altLang="zh-CN" dirty="0"/>
                  <a:t>dependency</a:t>
                </a:r>
                <a:r>
                  <a:rPr lang="en-US" dirty="0"/>
                  <a:t> features in sentences</a:t>
                </a:r>
              </a:p>
              <a:p>
                <a:pPr lvl="3"/>
                <a:endParaRPr lang="en-US" dirty="0"/>
              </a:p>
              <a:p>
                <a:pPr lvl="3"/>
                <a:endParaRPr lang="en-US" dirty="0"/>
              </a:p>
            </p:txBody>
          </p:sp>
        </mc:Choice>
        <mc:Fallback xmlns="">
          <p:sp>
            <p:nvSpPr>
              <p:cNvPr id="3" name="Content Placeholder 2">
                <a:extLst>
                  <a:ext uri="{FF2B5EF4-FFF2-40B4-BE49-F238E27FC236}">
                    <a16:creationId xmlns:a16="http://schemas.microsoft.com/office/drawing/2014/main" id="{134A5064-CE17-B358-2C7E-CF6BB61F44EE}"/>
                  </a:ext>
                </a:extLst>
              </p:cNvPr>
              <p:cNvSpPr>
                <a:spLocks noGrp="1" noRot="1" noChangeAspect="1" noMove="1" noResize="1" noEditPoints="1" noAdjustHandles="1" noChangeArrowheads="1" noChangeShapeType="1" noTextEdit="1"/>
              </p:cNvSpPr>
              <p:nvPr>
                <p:ph idx="1"/>
              </p:nvPr>
            </p:nvSpPr>
            <p:spPr>
              <a:xfrm>
                <a:off x="640079" y="2706624"/>
                <a:ext cx="7001691" cy="4133088"/>
              </a:xfrm>
              <a:blipFill>
                <a:blip r:embed="rId2"/>
                <a:stretch>
                  <a:fillRect l="-435" t="-1327" r="-522" b="-1180"/>
                </a:stretch>
              </a:blipFill>
            </p:spPr>
            <p:txBody>
              <a:bodyPr/>
              <a:lstStyle/>
              <a:p>
                <a:r>
                  <a:rPr lang="en-US">
                    <a:noFill/>
                  </a:rPr>
                  <a:t> </a:t>
                </a:r>
              </a:p>
            </p:txBody>
          </p:sp>
        </mc:Fallback>
      </mc:AlternateContent>
      <p:pic>
        <p:nvPicPr>
          <p:cNvPr id="7" name="Picture 6" descr="A screenshot of a computer&#10;&#10;Description automatically generated with medium confidence">
            <a:extLst>
              <a:ext uri="{FF2B5EF4-FFF2-40B4-BE49-F238E27FC236}">
                <a16:creationId xmlns:a16="http://schemas.microsoft.com/office/drawing/2014/main" id="{F2B52812-9F6D-9372-7BBB-D5B4CDEA0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571" y="329183"/>
            <a:ext cx="3864754" cy="3429969"/>
          </a:xfrm>
          <a:prstGeom prst="rect">
            <a:avLst/>
          </a:prstGeom>
        </p:spPr>
      </p:pic>
      <p:pic>
        <p:nvPicPr>
          <p:cNvPr id="5" name="Picture 4" descr="A picture containing font, text, white, line&#10;&#10;Description automatically generated">
            <a:extLst>
              <a:ext uri="{FF2B5EF4-FFF2-40B4-BE49-F238E27FC236}">
                <a16:creationId xmlns:a16="http://schemas.microsoft.com/office/drawing/2014/main" id="{74322990-82F5-3BFF-93EF-3B2948A39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840" y="4897604"/>
            <a:ext cx="3995928" cy="539450"/>
          </a:xfrm>
          <a:prstGeom prst="rect">
            <a:avLst/>
          </a:prstGeom>
        </p:spPr>
      </p:pic>
    </p:spTree>
    <p:extLst>
      <p:ext uri="{BB962C8B-B14F-4D97-AF65-F5344CB8AC3E}">
        <p14:creationId xmlns:p14="http://schemas.microsoft.com/office/powerpoint/2010/main" val="1201707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D020D2-956D-437B-647F-16787FC9323F}"/>
              </a:ext>
            </a:extLst>
          </p:cNvPr>
          <p:cNvSpPr>
            <a:spLocks noGrp="1"/>
          </p:cNvSpPr>
          <p:nvPr>
            <p:ph type="title"/>
          </p:nvPr>
        </p:nvSpPr>
        <p:spPr>
          <a:xfrm>
            <a:off x="1115568" y="548640"/>
            <a:ext cx="10168128" cy="1179576"/>
          </a:xfrm>
        </p:spPr>
        <p:txBody>
          <a:bodyPr>
            <a:normAutofit/>
          </a:bodyPr>
          <a:lstStyle/>
          <a:p>
            <a:r>
              <a:rPr lang="en-US" sz="4000" dirty="0"/>
              <a:t>Experiment 1 Summary</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B36A7BE-0EB6-A87D-E6B3-F0884552CD90}"/>
              </a:ext>
            </a:extLst>
          </p:cNvPr>
          <p:cNvSpPr>
            <a:spLocks noGrp="1"/>
          </p:cNvSpPr>
          <p:nvPr>
            <p:ph idx="1"/>
          </p:nvPr>
        </p:nvSpPr>
        <p:spPr>
          <a:xfrm>
            <a:off x="1115568" y="2481943"/>
            <a:ext cx="10168128" cy="3695020"/>
          </a:xfrm>
        </p:spPr>
        <p:txBody>
          <a:bodyPr>
            <a:normAutofit/>
          </a:bodyPr>
          <a:lstStyle/>
          <a:p>
            <a:pPr marL="514350" indent="-514350">
              <a:buFont typeface="+mj-lt"/>
              <a:buAutoNum type="arabicPeriod"/>
            </a:pPr>
            <a:r>
              <a:rPr lang="en-US" sz="2200" dirty="0"/>
              <a:t>Vicuna 7B performs best among all llama-7B-based models</a:t>
            </a:r>
          </a:p>
          <a:p>
            <a:pPr marL="514350" indent="-514350">
              <a:buFont typeface="+mj-lt"/>
              <a:buAutoNum type="arabicPeriod"/>
            </a:pPr>
            <a:r>
              <a:rPr lang="en-US" sz="2200" dirty="0" err="1"/>
              <a:t>LoRA</a:t>
            </a:r>
            <a:r>
              <a:rPr lang="en-US" sz="2200" dirty="0"/>
              <a:t> fine tuning and full fine tuning perform similarly</a:t>
            </a:r>
          </a:p>
          <a:p>
            <a:pPr marL="514350" indent="-514350">
              <a:buFont typeface="+mj-lt"/>
              <a:buAutoNum type="arabicPeriod"/>
            </a:pPr>
            <a:r>
              <a:rPr lang="en-US" sz="2200" dirty="0"/>
              <a:t>Degradation on </a:t>
            </a:r>
            <a:r>
              <a:rPr lang="en-US" sz="2200" dirty="0" err="1"/>
              <a:t>HellaSwag</a:t>
            </a:r>
            <a:endParaRPr lang="en-US" sz="2200" dirty="0"/>
          </a:p>
          <a:p>
            <a:pPr marL="514350" indent="-514350">
              <a:buFont typeface="+mj-lt"/>
              <a:buAutoNum type="arabicPeriod"/>
            </a:pPr>
            <a:r>
              <a:rPr lang="en-US" sz="2200" b="1" dirty="0"/>
              <a:t>There’s still significant gap between small and large LM</a:t>
            </a:r>
          </a:p>
          <a:p>
            <a:pPr marL="514350" indent="-514350">
              <a:buFont typeface="+mj-lt"/>
              <a:buAutoNum type="arabicPeriod"/>
            </a:pPr>
            <a:endParaRPr lang="en-US" sz="2200" dirty="0"/>
          </a:p>
        </p:txBody>
      </p:sp>
    </p:spTree>
    <p:extLst>
      <p:ext uri="{BB962C8B-B14F-4D97-AF65-F5344CB8AC3E}">
        <p14:creationId xmlns:p14="http://schemas.microsoft.com/office/powerpoint/2010/main" val="4285252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8</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a:bodyPr>
          <a:lstStyle/>
          <a:p>
            <a:r>
              <a:rPr lang="en-US" sz="2800" dirty="0" err="1">
                <a:solidFill>
                  <a:srgbClr val="FFFFFF"/>
                </a:solidFill>
              </a:rPr>
              <a:t>LoraHub</a:t>
            </a:r>
            <a:r>
              <a:rPr lang="en-US" sz="2800" dirty="0">
                <a:solidFill>
                  <a:srgbClr val="FFFFFF"/>
                </a:solidFill>
              </a:rPr>
              <a:t> and PEFT Comparison</a:t>
            </a:r>
          </a:p>
        </p:txBody>
      </p:sp>
    </p:spTree>
    <p:extLst>
      <p:ext uri="{BB962C8B-B14F-4D97-AF65-F5344CB8AC3E}">
        <p14:creationId xmlns:p14="http://schemas.microsoft.com/office/powerpoint/2010/main" val="323436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err="1"/>
              <a:t>LoraHub</a:t>
            </a:r>
            <a:r>
              <a:rPr lang="en-US" sz="4000" dirty="0"/>
              <a:t>: Abstract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1115568" y="2481943"/>
            <a:ext cx="10168128" cy="3695020"/>
          </a:xfrm>
        </p:spPr>
        <p:txBody>
          <a:bodyPr>
            <a:normAutofit/>
          </a:bodyPr>
          <a:lstStyle/>
          <a:p>
            <a:r>
              <a:rPr lang="en-US" sz="2200"/>
              <a:t>Key idea: LoRA’s modularity + composability -&gt; Advantage in generalized </a:t>
            </a:r>
            <a:r>
              <a:rPr lang="en-US" sz="2200" b="1"/>
              <a:t>unseen tasks</a:t>
            </a:r>
          </a:p>
          <a:p>
            <a:r>
              <a:rPr lang="en-US" sz="2200"/>
              <a:t>Advantages:</a:t>
            </a:r>
          </a:p>
          <a:p>
            <a:pPr lvl="1"/>
            <a:r>
              <a:rPr lang="en-US" sz="2200"/>
              <a:t>Task generalization</a:t>
            </a:r>
          </a:p>
          <a:p>
            <a:pPr lvl="1"/>
            <a:r>
              <a:rPr lang="en-US" sz="2200"/>
              <a:t>Organize compatible LoRA modules </a:t>
            </a:r>
            <a:r>
              <a:rPr lang="en-US" sz="2200" b="1"/>
              <a:t>without</a:t>
            </a:r>
            <a:r>
              <a:rPr lang="en-US" sz="2200"/>
              <a:t> human instruction </a:t>
            </a:r>
          </a:p>
          <a:p>
            <a:pPr lvl="1"/>
            <a:r>
              <a:rPr lang="en-US" sz="2200"/>
              <a:t>Low inference cost (CPU-only machine)</a:t>
            </a:r>
          </a:p>
        </p:txBody>
      </p:sp>
      <p:sp>
        <p:nvSpPr>
          <p:cNvPr id="5" name="TextBox 4">
            <a:extLst>
              <a:ext uri="{FF2B5EF4-FFF2-40B4-BE49-F238E27FC236}">
                <a16:creationId xmlns:a16="http://schemas.microsoft.com/office/drawing/2014/main" id="{45E6F49A-FF32-ABCC-0364-FB7A10076786}"/>
              </a:ext>
            </a:extLst>
          </p:cNvPr>
          <p:cNvSpPr txBox="1"/>
          <p:nvPr/>
        </p:nvSpPr>
        <p:spPr>
          <a:xfrm>
            <a:off x="1115568" y="6148149"/>
            <a:ext cx="6096000" cy="369332"/>
          </a:xfrm>
          <a:prstGeom prst="rect">
            <a:avLst/>
          </a:prstGeom>
          <a:noFill/>
        </p:spPr>
        <p:txBody>
          <a:bodyPr wrap="square">
            <a:spAutoFit/>
          </a:bodyPr>
          <a:lstStyle/>
          <a:p>
            <a:r>
              <a:rPr lang="en-US" dirty="0"/>
              <a:t>https://arxiv.org/abs/2307.13269</a:t>
            </a:r>
          </a:p>
        </p:txBody>
      </p:sp>
    </p:spTree>
    <p:extLst>
      <p:ext uri="{BB962C8B-B14F-4D97-AF65-F5344CB8AC3E}">
        <p14:creationId xmlns:p14="http://schemas.microsoft.com/office/powerpoint/2010/main" val="1301051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D8DFAC-CF65-4238-B1C4-7167603D3E5C}"/>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LoraHub: Methods</a:t>
            </a:r>
          </a:p>
        </p:txBody>
      </p:sp>
      <p:sp>
        <p:nvSpPr>
          <p:cNvPr id="8"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C6B2769-0DD3-A40D-5117-24FB4C112192}"/>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Two steps: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3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Compose</a:t>
            </a: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 Composing pre-tuning </a:t>
            </a:r>
            <a:r>
              <a:rPr kumimoji="0" lang="en-US" sz="1300" b="0" i="0" u="none" strike="noStrike" kern="1200" cap="none" spc="0" normalizeH="0" baseline="0" noProof="0" dirty="0" err="1">
                <a:ln>
                  <a:noFill/>
                </a:ln>
                <a:solidFill>
                  <a:prstClr val="black"/>
                </a:solidFill>
                <a:effectLst/>
                <a:uLnTx/>
                <a:uFillTx/>
                <a:latin typeface="Aptos" panose="02110004020202020204"/>
                <a:ea typeface="+mn-ea"/>
                <a:cs typeface="+mn-cs"/>
              </a:rPr>
              <a:t>LoRA</a:t>
            </a: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 module into one unified module through unique weights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Adapt: Use unseen tasks example to evaluate merged module and optimize weights based on weight (a gradient-free methods)</a:t>
            </a:r>
          </a:p>
          <a:p>
            <a:pPr marL="1200150" marR="0" lvl="2"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Reason:  Gradient descent need to construct a hypernet for all </a:t>
            </a:r>
            <a:r>
              <a:rPr kumimoji="0" lang="en-US" sz="1300" b="0" i="0" u="none" strike="noStrike" kern="1200" cap="none" spc="0" normalizeH="0" baseline="0" noProof="0" dirty="0" err="1">
                <a:ln>
                  <a:noFill/>
                </a:ln>
                <a:solidFill>
                  <a:prstClr val="black"/>
                </a:solidFill>
                <a:effectLst/>
                <a:uLnTx/>
                <a:uFillTx/>
                <a:latin typeface="Aptos" panose="02110004020202020204"/>
                <a:ea typeface="+mn-ea"/>
                <a:cs typeface="+mn-cs"/>
              </a:rPr>
              <a:t>LoRA</a:t>
            </a:r>
            <a:r>
              <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rPr>
              <a:t> modules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Picture 4" descr="A diagram of a diagram of a number of objects&#10;&#10;Description automatically generated with medium confidence">
            <a:extLst>
              <a:ext uri="{FF2B5EF4-FFF2-40B4-BE49-F238E27FC236}">
                <a16:creationId xmlns:a16="http://schemas.microsoft.com/office/drawing/2014/main" id="{692AF148-3B85-8F1E-D68E-D22D1F535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 y="2745440"/>
            <a:ext cx="11164824" cy="3461095"/>
          </a:xfrm>
          <a:prstGeom prst="rect">
            <a:avLst/>
          </a:prstGeom>
        </p:spPr>
      </p:pic>
    </p:spTree>
    <p:extLst>
      <p:ext uri="{BB962C8B-B14F-4D97-AF65-F5344CB8AC3E}">
        <p14:creationId xmlns:p14="http://schemas.microsoft.com/office/powerpoint/2010/main" val="2834744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F9827F9-DFB2-182F-5CA6-1660EC46757D}"/>
              </a:ext>
            </a:extLst>
          </p:cNvPr>
          <p:cNvSpPr>
            <a:spLocks noGrp="1"/>
          </p:cNvSpPr>
          <p:nvPr>
            <p:ph type="title"/>
          </p:nvPr>
        </p:nvSpPr>
        <p:spPr>
          <a:xfrm>
            <a:off x="371094" y="1161288"/>
            <a:ext cx="3438144" cy="1239012"/>
          </a:xfrm>
        </p:spPr>
        <p:txBody>
          <a:bodyPr anchor="ctr">
            <a:normAutofit/>
          </a:bodyPr>
          <a:lstStyle/>
          <a:p>
            <a:r>
              <a:rPr lang="en-US" sz="2800"/>
              <a:t>LoraHub: Result</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16AAE566-578A-2648-037B-78D0FE654019}"/>
              </a:ext>
            </a:extLst>
          </p:cNvPr>
          <p:cNvSpPr>
            <a:spLocks noGrp="1"/>
          </p:cNvSpPr>
          <p:nvPr>
            <p:ph idx="1"/>
          </p:nvPr>
        </p:nvSpPr>
        <p:spPr>
          <a:xfrm>
            <a:off x="371094" y="2718054"/>
            <a:ext cx="3438906" cy="3207258"/>
          </a:xfrm>
        </p:spPr>
        <p:txBody>
          <a:bodyPr anchor="t">
            <a:normAutofit/>
          </a:bodyPr>
          <a:lstStyle/>
          <a:p>
            <a:r>
              <a:rPr lang="en-US" sz="1700" dirty="0"/>
              <a:t>Close to few-shot in-context learning</a:t>
            </a:r>
          </a:p>
          <a:p>
            <a:r>
              <a:rPr lang="en-US" sz="1700" dirty="0"/>
              <a:t>When shot number &lt; 20, it performs better than </a:t>
            </a:r>
            <a:r>
              <a:rPr lang="en-US" sz="1700" dirty="0" err="1"/>
              <a:t>LoRA</a:t>
            </a:r>
            <a:endParaRPr lang="en-US" sz="1700" dirty="0"/>
          </a:p>
        </p:txBody>
      </p:sp>
      <p:pic>
        <p:nvPicPr>
          <p:cNvPr id="5" name="Content Placeholder 4" descr="A table of text with numbers and a few words&#10;&#10;Description automatically generated with medium confidence">
            <a:extLst>
              <a:ext uri="{FF2B5EF4-FFF2-40B4-BE49-F238E27FC236}">
                <a16:creationId xmlns:a16="http://schemas.microsoft.com/office/drawing/2014/main" id="{F7FD958B-6CF9-20D1-9811-9C6CFCE44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7518" y="195355"/>
            <a:ext cx="3518220" cy="3930973"/>
          </a:xfrm>
          <a:prstGeom prst="rect">
            <a:avLst/>
          </a:prstGeom>
        </p:spPr>
      </p:pic>
      <p:pic>
        <p:nvPicPr>
          <p:cNvPr id="7" name="Picture 6" descr="A graph with colored lines and numbers&#10;&#10;Description automatically generated">
            <a:extLst>
              <a:ext uri="{FF2B5EF4-FFF2-40B4-BE49-F238E27FC236}">
                <a16:creationId xmlns:a16="http://schemas.microsoft.com/office/drawing/2014/main" id="{F60EAE64-89BB-1474-C7A0-E7C6B990D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23" y="4262010"/>
            <a:ext cx="6878010" cy="2400635"/>
          </a:xfrm>
          <a:prstGeom prst="rect">
            <a:avLst/>
          </a:prstGeom>
        </p:spPr>
      </p:pic>
    </p:spTree>
    <p:extLst>
      <p:ext uri="{BB962C8B-B14F-4D97-AF65-F5344CB8AC3E}">
        <p14:creationId xmlns:p14="http://schemas.microsoft.com/office/powerpoint/2010/main" val="2698129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1C00AA-70AB-6DC7-3F99-AEBE5CB995A5}"/>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PEFT Comparison:</a:t>
            </a:r>
            <a:r>
              <a:rPr lang="en-US" altLang="zh-CN" sz="3200" kern="1200">
                <a:solidFill>
                  <a:schemeClr val="tx1"/>
                </a:solidFill>
                <a:latin typeface="+mj-lt"/>
                <a:ea typeface="+mj-ea"/>
                <a:cs typeface="+mj-cs"/>
              </a:rPr>
              <a:t> Overall Performance</a:t>
            </a:r>
            <a:endParaRPr lang="en-US" sz="32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D87131-4729-820B-02C0-0706662CA764}"/>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Fine Tuning &gt; LoRA &gt; Prompt Tuning (Large) &gt; Adapter &gt; Prefix Tuning &gt; Prompt Tuning (base)</a:t>
            </a:r>
          </a:p>
        </p:txBody>
      </p:sp>
      <p:pic>
        <p:nvPicPr>
          <p:cNvPr id="5" name="Picture 4" descr="A table with numbers and text&#10;&#10;Description automatically generated">
            <a:extLst>
              <a:ext uri="{FF2B5EF4-FFF2-40B4-BE49-F238E27FC236}">
                <a16:creationId xmlns:a16="http://schemas.microsoft.com/office/drawing/2014/main" id="{D98660D2-1BE8-2F2C-0E07-B0CECAACB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3415330"/>
            <a:ext cx="11164824" cy="2121316"/>
          </a:xfrm>
          <a:prstGeom prst="rect">
            <a:avLst/>
          </a:prstGeom>
        </p:spPr>
      </p:pic>
      <p:sp>
        <p:nvSpPr>
          <p:cNvPr id="3" name="TextBox 2">
            <a:extLst>
              <a:ext uri="{FF2B5EF4-FFF2-40B4-BE49-F238E27FC236}">
                <a16:creationId xmlns:a16="http://schemas.microsoft.com/office/drawing/2014/main" id="{1180A196-C249-655F-5E6F-548B5D1739D8}"/>
              </a:ext>
            </a:extLst>
          </p:cNvPr>
          <p:cNvSpPr txBox="1"/>
          <p:nvPr/>
        </p:nvSpPr>
        <p:spPr>
          <a:xfrm>
            <a:off x="554416" y="62711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https://arxiv.org/abs/2203.06904</a:t>
            </a:r>
          </a:p>
        </p:txBody>
      </p:sp>
    </p:spTree>
    <p:extLst>
      <p:ext uri="{BB962C8B-B14F-4D97-AF65-F5344CB8AC3E}">
        <p14:creationId xmlns:p14="http://schemas.microsoft.com/office/powerpoint/2010/main" val="2457907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4780C99-F175-E0E8-C93C-C6ECB021C7A2}"/>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100"/>
              <a:t>PEFT Comparison: ACC vs. Steps </a:t>
            </a: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graph of different colored lines&#10;&#10;Description automatically generated">
            <a:extLst>
              <a:ext uri="{FF2B5EF4-FFF2-40B4-BE49-F238E27FC236}">
                <a16:creationId xmlns:a16="http://schemas.microsoft.com/office/drawing/2014/main" id="{D58E27E0-6152-2657-9FA3-AAEE14294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 y="2639280"/>
            <a:ext cx="4234411" cy="3006431"/>
          </a:xfrm>
          <a:prstGeom prst="rect">
            <a:avLst/>
          </a:prstGeom>
        </p:spPr>
      </p:pic>
      <p:pic>
        <p:nvPicPr>
          <p:cNvPr id="7" name="Picture 6" descr="A graph of steps and a line&#10;&#10;Description automatically generated with medium confidence">
            <a:extLst>
              <a:ext uri="{FF2B5EF4-FFF2-40B4-BE49-F238E27FC236}">
                <a16:creationId xmlns:a16="http://schemas.microsoft.com/office/drawing/2014/main" id="{05399F48-713F-B418-A861-A5CE7EE50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995" y="2761818"/>
            <a:ext cx="4210066" cy="2883893"/>
          </a:xfrm>
          <a:prstGeom prst="rect">
            <a:avLst/>
          </a:prstGeom>
        </p:spPr>
      </p:pic>
      <p:pic>
        <p:nvPicPr>
          <p:cNvPr id="5" name="Content Placeholder 4" descr="A graph of steps and steps&#10;&#10;Description automatically generated with medium confidence">
            <a:extLst>
              <a:ext uri="{FF2B5EF4-FFF2-40B4-BE49-F238E27FC236}">
                <a16:creationId xmlns:a16="http://schemas.microsoft.com/office/drawing/2014/main" id="{7BF4CD55-7643-ECD6-BF70-C46447FF90D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15296" y="2882169"/>
            <a:ext cx="4176704" cy="2829715"/>
          </a:xfrm>
          <a:prstGeom prst="rect">
            <a:avLst/>
          </a:prstGeom>
        </p:spPr>
      </p:pic>
    </p:spTree>
    <p:extLst>
      <p:ext uri="{BB962C8B-B14F-4D97-AF65-F5344CB8AC3E}">
        <p14:creationId xmlns:p14="http://schemas.microsoft.com/office/powerpoint/2010/main" val="1772302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FAE671-0A41-FDE2-9664-FF8D62806A83}"/>
              </a:ext>
            </a:extLst>
          </p:cNvPr>
          <p:cNvSpPr>
            <a:spLocks noGrp="1"/>
          </p:cNvSpPr>
          <p:nvPr>
            <p:ph type="title"/>
          </p:nvPr>
        </p:nvSpPr>
        <p:spPr>
          <a:xfrm>
            <a:off x="371094" y="1161288"/>
            <a:ext cx="3438144" cy="1239012"/>
          </a:xfrm>
        </p:spPr>
        <p:txBody>
          <a:bodyPr anchor="ctr">
            <a:normAutofit fontScale="90000"/>
          </a:bodyPr>
          <a:lstStyle/>
          <a:p>
            <a:r>
              <a:rPr lang="en-US" sz="2800" dirty="0"/>
              <a:t>PEFT Comparison: Simultaneously Combination</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E818DBA7-509A-2747-926B-B9E290498314}"/>
              </a:ext>
            </a:extLst>
          </p:cNvPr>
          <p:cNvSpPr>
            <a:spLocks noGrp="1"/>
          </p:cNvSpPr>
          <p:nvPr>
            <p:ph idx="1"/>
          </p:nvPr>
        </p:nvSpPr>
        <p:spPr>
          <a:xfrm>
            <a:off x="371094" y="2718054"/>
            <a:ext cx="3438906" cy="3207258"/>
          </a:xfrm>
        </p:spPr>
        <p:txBody>
          <a:bodyPr anchor="t">
            <a:normAutofit/>
          </a:bodyPr>
          <a:lstStyle/>
          <a:p>
            <a:pPr marL="342900" indent="-342900">
              <a:buFont typeface="+mj-lt"/>
              <a:buAutoNum type="arabicPeriod"/>
            </a:pPr>
            <a:r>
              <a:rPr lang="en-US" sz="1700" dirty="0"/>
              <a:t>Adding adapter tuning into the combination will improve GLUE performance</a:t>
            </a:r>
          </a:p>
          <a:p>
            <a:pPr marL="342900" indent="-342900">
              <a:buFont typeface="+mj-lt"/>
              <a:buAutoNum type="arabicPeriod"/>
            </a:pPr>
            <a:r>
              <a:rPr lang="en-US" sz="1700" dirty="0"/>
              <a:t>In general, adding prompt tuning into the combination will damage GLUE performance</a:t>
            </a:r>
          </a:p>
          <a:p>
            <a:pPr marL="342900" indent="-342900">
              <a:buFont typeface="+mj-lt"/>
              <a:buAutoNum type="arabicPeriod"/>
            </a:pPr>
            <a:r>
              <a:rPr lang="en-US" sz="1700" dirty="0"/>
              <a:t>Simultaneously combination usually doesn’t have better performance</a:t>
            </a:r>
          </a:p>
        </p:txBody>
      </p:sp>
      <p:pic>
        <p:nvPicPr>
          <p:cNvPr id="5" name="Content Placeholder 4" descr="A screenshot of a data sheet&#10;&#10;Description automatically generated">
            <a:extLst>
              <a:ext uri="{FF2B5EF4-FFF2-40B4-BE49-F238E27FC236}">
                <a16:creationId xmlns:a16="http://schemas.microsoft.com/office/drawing/2014/main" id="{32956603-7D2E-3943-C7A0-A0FD29B74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4" y="1108505"/>
            <a:ext cx="6922008" cy="4741573"/>
          </a:xfrm>
          <a:prstGeom prst="rect">
            <a:avLst/>
          </a:prstGeom>
        </p:spPr>
      </p:pic>
    </p:spTree>
    <p:extLst>
      <p:ext uri="{BB962C8B-B14F-4D97-AF65-F5344CB8AC3E}">
        <p14:creationId xmlns:p14="http://schemas.microsoft.com/office/powerpoint/2010/main" val="1691212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E4C43F-3F1F-5078-DD40-B38768268B6C}"/>
              </a:ext>
            </a:extLst>
          </p:cNvPr>
          <p:cNvSpPr>
            <a:spLocks noGrp="1"/>
          </p:cNvSpPr>
          <p:nvPr>
            <p:ph type="title"/>
          </p:nvPr>
        </p:nvSpPr>
        <p:spPr>
          <a:xfrm>
            <a:off x="371094" y="1161288"/>
            <a:ext cx="3438144" cy="1239012"/>
          </a:xfrm>
        </p:spPr>
        <p:txBody>
          <a:bodyPr anchor="ctr">
            <a:normAutofit/>
          </a:bodyPr>
          <a:lstStyle/>
          <a:p>
            <a:r>
              <a:rPr lang="en-US" sz="2600" dirty="0"/>
              <a:t>PEFT Comparison: Sequential Combination</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D046A05-8845-17F4-168E-38D48EB91F05}"/>
              </a:ext>
            </a:extLst>
          </p:cNvPr>
          <p:cNvSpPr>
            <a:spLocks noGrp="1"/>
          </p:cNvSpPr>
          <p:nvPr>
            <p:ph idx="1"/>
          </p:nvPr>
        </p:nvSpPr>
        <p:spPr>
          <a:xfrm>
            <a:off x="371094" y="2718054"/>
            <a:ext cx="3438906" cy="3207258"/>
          </a:xfrm>
        </p:spPr>
        <p:txBody>
          <a:bodyPr anchor="t">
            <a:normAutofit/>
          </a:bodyPr>
          <a:lstStyle/>
          <a:p>
            <a:r>
              <a:rPr lang="en-US" sz="1700" dirty="0"/>
              <a:t>In some combinations, adding new PEFT methods will increase performance</a:t>
            </a:r>
          </a:p>
          <a:p>
            <a:r>
              <a:rPr lang="en-US" sz="1700" dirty="0"/>
              <a:t>There is no fixed optimal order of combinations in different settings. </a:t>
            </a:r>
          </a:p>
          <a:p>
            <a:r>
              <a:rPr lang="en-US" sz="1700" dirty="0"/>
              <a:t>The optimal combination may vary depending on different downstream tasks, the model architecture used, etc.</a:t>
            </a:r>
          </a:p>
        </p:txBody>
      </p:sp>
      <p:pic>
        <p:nvPicPr>
          <p:cNvPr id="5" name="Content Placeholder 4" descr="A group of graphs with different colored lines&#10;&#10;Description automatically generated">
            <a:extLst>
              <a:ext uri="{FF2B5EF4-FFF2-40B4-BE49-F238E27FC236}">
                <a16:creationId xmlns:a16="http://schemas.microsoft.com/office/drawing/2014/main" id="{006EE54F-AE93-5F60-91F2-57EF6A676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703" y="0"/>
            <a:ext cx="7048958" cy="6802244"/>
          </a:xfrm>
          <a:prstGeom prst="rect">
            <a:avLst/>
          </a:prstGeom>
        </p:spPr>
      </p:pic>
    </p:spTree>
    <p:extLst>
      <p:ext uri="{BB962C8B-B14F-4D97-AF65-F5344CB8AC3E}">
        <p14:creationId xmlns:p14="http://schemas.microsoft.com/office/powerpoint/2010/main" val="748435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8379F9-2C22-E3DE-805E-CE4496B97C04}"/>
              </a:ext>
            </a:extLst>
          </p:cNvPr>
          <p:cNvSpPr>
            <a:spLocks noGrp="1"/>
          </p:cNvSpPr>
          <p:nvPr>
            <p:ph type="title"/>
          </p:nvPr>
        </p:nvSpPr>
        <p:spPr>
          <a:xfrm>
            <a:off x="371094" y="1161288"/>
            <a:ext cx="3438144" cy="1239012"/>
          </a:xfrm>
        </p:spPr>
        <p:txBody>
          <a:bodyPr anchor="ctr">
            <a:normAutofit/>
          </a:bodyPr>
          <a:lstStyle/>
          <a:p>
            <a:r>
              <a:rPr lang="en-US" sz="2800"/>
              <a:t>PEFT Comparison: Generalization </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BDA4F75-DD49-25A9-6D68-69CFB0245880}"/>
              </a:ext>
            </a:extLst>
          </p:cNvPr>
          <p:cNvSpPr>
            <a:spLocks noGrp="1"/>
          </p:cNvSpPr>
          <p:nvPr>
            <p:ph idx="1"/>
          </p:nvPr>
        </p:nvSpPr>
        <p:spPr>
          <a:xfrm>
            <a:off x="371094" y="2718054"/>
            <a:ext cx="3438906" cy="3207258"/>
          </a:xfrm>
        </p:spPr>
        <p:txBody>
          <a:bodyPr anchor="t">
            <a:normAutofit/>
          </a:bodyPr>
          <a:lstStyle/>
          <a:p>
            <a:r>
              <a:rPr lang="en-US" sz="1700" dirty="0"/>
              <a:t>Gap of a single PEFT method is always smaller than ﬁne-tuning</a:t>
            </a:r>
          </a:p>
          <a:p>
            <a:pPr lvl="1"/>
            <a:r>
              <a:rPr lang="en-US" sz="1300" dirty="0"/>
              <a:t>over-parameterization may help better memorize (overﬁt) training samples.</a:t>
            </a:r>
          </a:p>
          <a:p>
            <a:r>
              <a:rPr lang="en-US" sz="1700" dirty="0"/>
              <a:t>Combination of PEFT will improve generalization ability</a:t>
            </a:r>
          </a:p>
          <a:p>
            <a:pPr lvl="1"/>
            <a:r>
              <a:rPr lang="en-US" sz="1300" dirty="0"/>
              <a:t>memorizing the training set may not require employing all of the parameters</a:t>
            </a:r>
          </a:p>
        </p:txBody>
      </p:sp>
      <p:pic>
        <p:nvPicPr>
          <p:cNvPr id="5" name="Content Placeholder 4" descr="A screenshot of a report&#10;&#10;Description automatically generated">
            <a:extLst>
              <a:ext uri="{FF2B5EF4-FFF2-40B4-BE49-F238E27FC236}">
                <a16:creationId xmlns:a16="http://schemas.microsoft.com/office/drawing/2014/main" id="{D801B5F8-0363-DB3F-0B23-344FA2EE1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91" y="841248"/>
            <a:ext cx="6699794" cy="5276088"/>
          </a:xfrm>
          <a:prstGeom prst="rect">
            <a:avLst/>
          </a:prstGeom>
        </p:spPr>
      </p:pic>
    </p:spTree>
    <p:extLst>
      <p:ext uri="{BB962C8B-B14F-4D97-AF65-F5344CB8AC3E}">
        <p14:creationId xmlns:p14="http://schemas.microsoft.com/office/powerpoint/2010/main" val="365118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EB357-6738-FCBA-AE4C-67A63269FA17}"/>
              </a:ext>
            </a:extLst>
          </p:cNvPr>
          <p:cNvSpPr>
            <a:spLocks noGrp="1"/>
          </p:cNvSpPr>
          <p:nvPr>
            <p:ph type="title"/>
          </p:nvPr>
        </p:nvSpPr>
        <p:spPr>
          <a:xfrm>
            <a:off x="841248" y="334644"/>
            <a:ext cx="10509504" cy="1076914"/>
          </a:xfrm>
        </p:spPr>
        <p:txBody>
          <a:bodyPr anchor="ctr">
            <a:normAutofit/>
          </a:bodyPr>
          <a:lstStyle/>
          <a:p>
            <a:r>
              <a:rPr lang="en-US" sz="4000"/>
              <a:t>Transformer: Continue…</a:t>
            </a:r>
          </a:p>
        </p:txBody>
      </p:sp>
      <p:sp>
        <p:nvSpPr>
          <p:cNvPr id="14" name="Rectangle 1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1D8DA31-5A13-11BF-1920-8FC689779D8D}"/>
              </a:ext>
            </a:extLst>
          </p:cNvPr>
          <p:cNvSpPr>
            <a:spLocks noGrp="1"/>
          </p:cNvSpPr>
          <p:nvPr>
            <p:ph idx="1"/>
          </p:nvPr>
        </p:nvSpPr>
        <p:spPr>
          <a:xfrm>
            <a:off x="1083720" y="2340773"/>
            <a:ext cx="9412113" cy="2011063"/>
          </a:xfrm>
        </p:spPr>
        <p:txBody>
          <a:bodyPr/>
          <a:lstStyle/>
          <a:p>
            <a:pPr marL="203454" indent="-203454" defTabSz="813816">
              <a:spcBef>
                <a:spcPts val="890"/>
              </a:spcBef>
            </a:pPr>
            <a:r>
              <a:rPr lang="en-US" sz="2492" kern="1200">
                <a:solidFill>
                  <a:schemeClr val="tx1"/>
                </a:solidFill>
                <a:latin typeface="+mn-lt"/>
                <a:ea typeface="+mn-ea"/>
                <a:cs typeface="+mn-cs"/>
              </a:rPr>
              <a:t>“Encoder-Decoder” Attention (masked attention)</a:t>
            </a:r>
          </a:p>
          <a:p>
            <a:pPr marL="610362" lvl="1" indent="-203454" defTabSz="813816">
              <a:spcBef>
                <a:spcPts val="445"/>
              </a:spcBef>
            </a:pPr>
            <a:r>
              <a:rPr lang="en-US" sz="2136" kern="1200">
                <a:solidFill>
                  <a:schemeClr val="tx1"/>
                </a:solidFill>
                <a:latin typeface="+mn-lt"/>
                <a:ea typeface="+mn-ea"/>
                <a:cs typeface="+mn-cs"/>
              </a:rPr>
              <a:t>Same calculation method as self-attention</a:t>
            </a:r>
          </a:p>
          <a:p>
            <a:pPr marL="610362" lvl="1" indent="-203454" defTabSz="813816">
              <a:spcBef>
                <a:spcPts val="445"/>
              </a:spcBef>
            </a:pPr>
            <a:r>
              <a:rPr lang="en-US" sz="2136" kern="1200">
                <a:solidFill>
                  <a:schemeClr val="tx1"/>
                </a:solidFill>
                <a:latin typeface="+mn-lt"/>
                <a:ea typeface="+mn-ea"/>
                <a:cs typeface="+mn-cs"/>
              </a:rPr>
              <a:t>Q -&gt; last output from decoder</a:t>
            </a:r>
          </a:p>
          <a:p>
            <a:pPr marL="610362" lvl="1" indent="-203454" defTabSz="813816">
              <a:spcBef>
                <a:spcPts val="445"/>
              </a:spcBef>
            </a:pPr>
            <a:r>
              <a:rPr lang="en-US" sz="2136" kern="1200">
                <a:solidFill>
                  <a:schemeClr val="tx1"/>
                </a:solidFill>
                <a:latin typeface="+mn-lt"/>
                <a:ea typeface="+mn-ea"/>
                <a:cs typeface="+mn-cs"/>
              </a:rPr>
              <a:t>K and V -&gt; outputs from encoder</a:t>
            </a:r>
          </a:p>
          <a:p>
            <a:pPr marL="610362" lvl="1" indent="-203454" defTabSz="813816">
              <a:spcBef>
                <a:spcPts val="445"/>
              </a:spcBef>
            </a:pPr>
            <a:r>
              <a:rPr lang="en-US" sz="2136" kern="1200">
                <a:solidFill>
                  <a:schemeClr val="tx1"/>
                </a:solidFill>
                <a:latin typeface="+mn-lt"/>
                <a:ea typeface="+mn-ea"/>
                <a:cs typeface="+mn-cs"/>
              </a:rPr>
              <a:t>Purpose: focus on appropriate place in the input</a:t>
            </a:r>
            <a:endParaRPr lang="en-US"/>
          </a:p>
        </p:txBody>
      </p:sp>
      <p:sp>
        <p:nvSpPr>
          <p:cNvPr id="4" name="TextBox 3">
            <a:extLst>
              <a:ext uri="{FF2B5EF4-FFF2-40B4-BE49-F238E27FC236}">
                <a16:creationId xmlns:a16="http://schemas.microsoft.com/office/drawing/2014/main" id="{49FECE15-2545-693C-7CC2-82675DA45165}"/>
              </a:ext>
            </a:extLst>
          </p:cNvPr>
          <p:cNvSpPr txBox="1"/>
          <p:nvPr/>
        </p:nvSpPr>
        <p:spPr>
          <a:xfrm>
            <a:off x="1167080" y="4351836"/>
            <a:ext cx="8737655" cy="421013"/>
          </a:xfrm>
          <a:prstGeom prst="rect">
            <a:avLst/>
          </a:prstGeom>
          <a:noFill/>
        </p:spPr>
        <p:txBody>
          <a:bodyPr wrap="square" rtlCol="0">
            <a:spAutoFit/>
          </a:bodyPr>
          <a:lstStyle/>
          <a:p>
            <a:pPr marL="305181" indent="-305181" defTabSz="406908">
              <a:spcAft>
                <a:spcPts val="600"/>
              </a:spcAft>
              <a:buFont typeface="Arial" panose="020B0604020202020204" pitchFamily="34" charset="0"/>
              <a:buChar char="•"/>
            </a:pPr>
            <a:r>
              <a:rPr lang="en-US" sz="2136" kern="1200">
                <a:solidFill>
                  <a:schemeClr val="tx1"/>
                </a:solidFill>
                <a:latin typeface="+mn-lt"/>
                <a:ea typeface="+mn-ea"/>
                <a:cs typeface="+mn-cs"/>
              </a:rPr>
              <a:t>Position Encoding: Provide relative location info</a:t>
            </a:r>
            <a:endParaRPr lang="en-US" sz="2400"/>
          </a:p>
        </p:txBody>
      </p:sp>
      <p:pic>
        <p:nvPicPr>
          <p:cNvPr id="5" name="Picture 4" descr="A picture containing text, diagram, screenshot, plan&#10;&#10;Description automatically generated">
            <a:extLst>
              <a:ext uri="{FF2B5EF4-FFF2-40B4-BE49-F238E27FC236}">
                <a16:creationId xmlns:a16="http://schemas.microsoft.com/office/drawing/2014/main" id="{1E1C095B-BF13-5300-B562-7C5C4EC07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066" y="1737360"/>
            <a:ext cx="3117008" cy="4535424"/>
          </a:xfrm>
          <a:prstGeom prst="rect">
            <a:avLst/>
          </a:prstGeom>
        </p:spPr>
      </p:pic>
      <p:pic>
        <p:nvPicPr>
          <p:cNvPr id="7" name="Picture 6" descr="A picture containing text, font, white, calligraphy&#10;&#10;Description automatically generated">
            <a:extLst>
              <a:ext uri="{FF2B5EF4-FFF2-40B4-BE49-F238E27FC236}">
                <a16:creationId xmlns:a16="http://schemas.microsoft.com/office/drawing/2014/main" id="{ADCFECDF-F22A-2BD8-39E6-036F0B394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782" y="4765055"/>
            <a:ext cx="4280004" cy="1091316"/>
          </a:xfrm>
          <a:prstGeom prst="rect">
            <a:avLst/>
          </a:prstGeom>
        </p:spPr>
      </p:pic>
    </p:spTree>
    <p:extLst>
      <p:ext uri="{BB962C8B-B14F-4D97-AF65-F5344CB8AC3E}">
        <p14:creationId xmlns:p14="http://schemas.microsoft.com/office/powerpoint/2010/main" val="490839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8379F9-2C22-E3DE-805E-CE4496B97C04}"/>
              </a:ext>
            </a:extLst>
          </p:cNvPr>
          <p:cNvSpPr>
            <a:spLocks noGrp="1"/>
          </p:cNvSpPr>
          <p:nvPr>
            <p:ph type="title"/>
          </p:nvPr>
        </p:nvSpPr>
        <p:spPr>
          <a:xfrm>
            <a:off x="371094" y="1161288"/>
            <a:ext cx="3438144" cy="1239012"/>
          </a:xfrm>
        </p:spPr>
        <p:txBody>
          <a:bodyPr anchor="ctr">
            <a:normAutofit/>
          </a:bodyPr>
          <a:lstStyle/>
          <a:p>
            <a:r>
              <a:rPr lang="en-US" sz="2800" dirty="0"/>
              <a:t>PEFT Comparison: Power of Scale </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BDA4F75-DD49-25A9-6D68-69CFB0245880}"/>
              </a:ext>
            </a:extLst>
          </p:cNvPr>
          <p:cNvSpPr>
            <a:spLocks noGrp="1"/>
          </p:cNvSpPr>
          <p:nvPr>
            <p:ph idx="1"/>
          </p:nvPr>
        </p:nvSpPr>
        <p:spPr>
          <a:xfrm>
            <a:off x="371094" y="2718054"/>
            <a:ext cx="3438906" cy="3207258"/>
          </a:xfrm>
        </p:spPr>
        <p:txBody>
          <a:bodyPr anchor="t">
            <a:normAutofit/>
          </a:bodyPr>
          <a:lstStyle/>
          <a:p>
            <a:r>
              <a:rPr lang="en-US" sz="1800" dirty="0"/>
              <a:t>Power of Scale applies in PEFT</a:t>
            </a:r>
          </a:p>
          <a:p>
            <a:r>
              <a:rPr lang="en-US" sz="1800" dirty="0"/>
              <a:t>Prompt Tuning doesn’t perform well in small LLM, other PEFT don’t have such problem</a:t>
            </a:r>
          </a:p>
          <a:p>
            <a:r>
              <a:rPr lang="en-US" sz="1800" dirty="0"/>
              <a:t>As the size of the PLM model grows, it may be </a:t>
            </a:r>
            <a:r>
              <a:rPr lang="en-US" sz="1800" b="1" dirty="0"/>
              <a:t>common</a:t>
            </a:r>
            <a:r>
              <a:rPr lang="en-US" sz="1800" dirty="0"/>
              <a:t> for PEFT to see a significant increase in the performance</a:t>
            </a:r>
          </a:p>
        </p:txBody>
      </p:sp>
      <p:pic>
        <p:nvPicPr>
          <p:cNvPr id="3" name="Content Placeholder 4" descr="A collage of graphs&#10;&#10;Description automatically generated">
            <a:extLst>
              <a:ext uri="{FF2B5EF4-FFF2-40B4-BE49-F238E27FC236}">
                <a16:creationId xmlns:a16="http://schemas.microsoft.com/office/drawing/2014/main" id="{E74796B0-BC8F-C825-E94B-D86A806A0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300" y="114300"/>
            <a:ext cx="5782352" cy="6678510"/>
          </a:xfrm>
          <a:prstGeom prst="rect">
            <a:avLst/>
          </a:prstGeom>
        </p:spPr>
      </p:pic>
    </p:spTree>
    <p:extLst>
      <p:ext uri="{BB962C8B-B14F-4D97-AF65-F5344CB8AC3E}">
        <p14:creationId xmlns:p14="http://schemas.microsoft.com/office/powerpoint/2010/main" val="3865744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8379F9-2C22-E3DE-805E-CE4496B97C04}"/>
              </a:ext>
            </a:extLst>
          </p:cNvPr>
          <p:cNvSpPr>
            <a:spLocks noGrp="1"/>
          </p:cNvSpPr>
          <p:nvPr>
            <p:ph type="title"/>
          </p:nvPr>
        </p:nvSpPr>
        <p:spPr>
          <a:xfrm>
            <a:off x="371094" y="1161288"/>
            <a:ext cx="3438144" cy="1239012"/>
          </a:xfrm>
        </p:spPr>
        <p:txBody>
          <a:bodyPr anchor="ctr">
            <a:normAutofit fontScale="90000"/>
          </a:bodyPr>
          <a:lstStyle/>
          <a:p>
            <a:r>
              <a:rPr lang="en-US" sz="2800" dirty="0"/>
              <a:t>PEFT Comparison: Transferring Performance</a:t>
            </a: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BBDA4F75-DD49-25A9-6D68-69CFB0245880}"/>
              </a:ext>
            </a:extLst>
          </p:cNvPr>
          <p:cNvSpPr>
            <a:spLocks noGrp="1"/>
          </p:cNvSpPr>
          <p:nvPr>
            <p:ph idx="1"/>
          </p:nvPr>
        </p:nvSpPr>
        <p:spPr>
          <a:xfrm>
            <a:off x="371094" y="2718054"/>
            <a:ext cx="3438906" cy="3207258"/>
          </a:xfrm>
        </p:spPr>
        <p:txBody>
          <a:bodyPr anchor="t">
            <a:normAutofit/>
          </a:bodyPr>
          <a:lstStyle/>
          <a:p>
            <a:r>
              <a:rPr lang="en-US" sz="1800" dirty="0"/>
              <a:t>Better performances when tuning source is related to target task</a:t>
            </a:r>
          </a:p>
          <a:p>
            <a:r>
              <a:rPr lang="en-US" sz="1800" dirty="0"/>
              <a:t>Worse performances when tuning source is not related target task</a:t>
            </a:r>
          </a:p>
          <a:p>
            <a:endParaRPr lang="en-US" sz="1800" dirty="0"/>
          </a:p>
        </p:txBody>
      </p:sp>
      <p:pic>
        <p:nvPicPr>
          <p:cNvPr id="5" name="Picture 4" descr="A screenshot of a graph&#10;&#10;Description automatically generated">
            <a:extLst>
              <a:ext uri="{FF2B5EF4-FFF2-40B4-BE49-F238E27FC236}">
                <a16:creationId xmlns:a16="http://schemas.microsoft.com/office/drawing/2014/main" id="{F378A2B9-4FBD-4AFB-3E67-09EE11AA4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174" y="57150"/>
            <a:ext cx="5905324" cy="6858000"/>
          </a:xfrm>
          <a:prstGeom prst="rect">
            <a:avLst/>
          </a:prstGeom>
        </p:spPr>
      </p:pic>
    </p:spTree>
    <p:extLst>
      <p:ext uri="{BB962C8B-B14F-4D97-AF65-F5344CB8AC3E}">
        <p14:creationId xmlns:p14="http://schemas.microsoft.com/office/powerpoint/2010/main" val="30325913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BA567EA1-E50D-9B4C-45ED-E0319146A181}"/>
              </a:ext>
            </a:extLst>
          </p:cNvPr>
          <p:cNvSpPr>
            <a:spLocks noGrp="1"/>
          </p:cNvSpPr>
          <p:nvPr>
            <p:ph type="ctrTitle"/>
          </p:nvPr>
        </p:nvSpPr>
        <p:spPr>
          <a:xfrm>
            <a:off x="1804988" y="1442172"/>
            <a:ext cx="8582025" cy="2177328"/>
          </a:xfrm>
        </p:spPr>
        <p:txBody>
          <a:bodyPr anchor="ctr">
            <a:normAutofit/>
          </a:bodyPr>
          <a:lstStyle/>
          <a:p>
            <a:r>
              <a:rPr lang="en-US" sz="6600" dirty="0"/>
              <a:t>Week 9 - 11</a:t>
            </a:r>
          </a:p>
        </p:txBody>
      </p:sp>
      <p:sp>
        <p:nvSpPr>
          <p:cNvPr id="35" name="Rectangle: Rounded Corners 34">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a:extLst>
              <a:ext uri="{FF2B5EF4-FFF2-40B4-BE49-F238E27FC236}">
                <a16:creationId xmlns:a16="http://schemas.microsoft.com/office/drawing/2014/main" id="{7AAA515C-D6C5-B20C-95AE-E7EF9F7F3629}"/>
              </a:ext>
            </a:extLst>
          </p:cNvPr>
          <p:cNvSpPr>
            <a:spLocks noGrp="1"/>
          </p:cNvSpPr>
          <p:nvPr>
            <p:ph type="subTitle" idx="1"/>
          </p:nvPr>
        </p:nvSpPr>
        <p:spPr>
          <a:xfrm>
            <a:off x="2566988" y="3962400"/>
            <a:ext cx="7058025" cy="581025"/>
          </a:xfrm>
        </p:spPr>
        <p:txBody>
          <a:bodyPr anchor="ctr">
            <a:normAutofit fontScale="77500" lnSpcReduction="20000"/>
          </a:bodyPr>
          <a:lstStyle/>
          <a:p>
            <a:r>
              <a:rPr lang="en-US" sz="2800" dirty="0">
                <a:solidFill>
                  <a:srgbClr val="FFFFFF"/>
                </a:solidFill>
              </a:rPr>
              <a:t>LLM Edge Inference Experiment: llama.cpp and MLC-LLM</a:t>
            </a:r>
          </a:p>
        </p:txBody>
      </p:sp>
    </p:spTree>
    <p:extLst>
      <p:ext uri="{BB962C8B-B14F-4D97-AF65-F5344CB8AC3E}">
        <p14:creationId xmlns:p14="http://schemas.microsoft.com/office/powerpoint/2010/main" val="4723729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Experiment 2 Purpose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Investigate the performance of two popular inference tools: llama.cpp and MLC-LLM on laptop, mac and Android phone</a:t>
            </a:r>
          </a:p>
          <a:p>
            <a:pPr lvl="1"/>
            <a:r>
              <a:rPr lang="en-US" dirty="0"/>
              <a:t>Memory footprint</a:t>
            </a:r>
          </a:p>
          <a:p>
            <a:pPr lvl="1"/>
            <a:r>
              <a:rPr lang="en-US" dirty="0"/>
              <a:t>Loading time</a:t>
            </a:r>
          </a:p>
          <a:p>
            <a:pPr lvl="1"/>
            <a:r>
              <a:rPr lang="en-US" dirty="0"/>
              <a:t>Token generation speed</a:t>
            </a:r>
          </a:p>
        </p:txBody>
      </p:sp>
    </p:spTree>
    <p:extLst>
      <p:ext uri="{BB962C8B-B14F-4D97-AF65-F5344CB8AC3E}">
        <p14:creationId xmlns:p14="http://schemas.microsoft.com/office/powerpoint/2010/main" val="1960289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PC Spec</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Model: ROG M16 2023</a:t>
            </a:r>
          </a:p>
          <a:p>
            <a:r>
              <a:rPr lang="en-US" dirty="0"/>
              <a:t>System: Windows 11 / </a:t>
            </a:r>
            <a:r>
              <a:rPr lang="en-US" dirty="0" err="1"/>
              <a:t>Kubuntu</a:t>
            </a:r>
            <a:r>
              <a:rPr lang="en-US" dirty="0"/>
              <a:t> 23.04</a:t>
            </a:r>
          </a:p>
          <a:p>
            <a:r>
              <a:rPr lang="en-US" dirty="0"/>
              <a:t>CPU: i9 – 13900H (6</a:t>
            </a:r>
            <a:r>
              <a:rPr lang="en-US" altLang="zh-CN" dirty="0"/>
              <a:t>P + 8E)</a:t>
            </a:r>
          </a:p>
          <a:p>
            <a:r>
              <a:rPr lang="en-US" dirty="0"/>
              <a:t>GPU: NVIDIA RTX 4070 Laptop (8 GB)</a:t>
            </a:r>
          </a:p>
          <a:p>
            <a:r>
              <a:rPr lang="en-US" altLang="zh-CN" dirty="0"/>
              <a:t>Memory:</a:t>
            </a:r>
            <a:r>
              <a:rPr lang="zh-CN" altLang="en-US" dirty="0"/>
              <a:t> </a:t>
            </a:r>
            <a:r>
              <a:rPr lang="en-US" altLang="zh-CN" dirty="0"/>
              <a:t>32 GB DDR5 4800MHz</a:t>
            </a:r>
          </a:p>
          <a:p>
            <a:r>
              <a:rPr lang="en-US" altLang="zh-CN" dirty="0"/>
              <a:t>Driver Version: 536.99</a:t>
            </a:r>
          </a:p>
          <a:p>
            <a:r>
              <a:rPr lang="en-US" altLang="zh-CN" dirty="0"/>
              <a:t>CUDA Version: 12.2</a:t>
            </a:r>
          </a:p>
        </p:txBody>
      </p:sp>
    </p:spTree>
    <p:extLst>
      <p:ext uri="{BB962C8B-B14F-4D97-AF65-F5344CB8AC3E}">
        <p14:creationId xmlns:p14="http://schemas.microsoft.com/office/powerpoint/2010/main" val="2721819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Mac Spec</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Model: Mac Studio</a:t>
            </a:r>
          </a:p>
          <a:p>
            <a:r>
              <a:rPr lang="en-US" dirty="0"/>
              <a:t>SoC: M2 Ultra (24-core CPU, 76-core GPU)</a:t>
            </a:r>
          </a:p>
          <a:p>
            <a:r>
              <a:rPr lang="en-US" dirty="0"/>
              <a:t>192 GB Unified Memory</a:t>
            </a:r>
          </a:p>
        </p:txBody>
      </p:sp>
    </p:spTree>
    <p:extLst>
      <p:ext uri="{BB962C8B-B14F-4D97-AF65-F5344CB8AC3E}">
        <p14:creationId xmlns:p14="http://schemas.microsoft.com/office/powerpoint/2010/main" val="967894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Android Phone Spec</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Model: OnePlus 11</a:t>
            </a:r>
          </a:p>
          <a:p>
            <a:r>
              <a:rPr lang="en-US" dirty="0"/>
              <a:t>SoC: Snapdragon 8 Gen 2</a:t>
            </a:r>
          </a:p>
          <a:p>
            <a:r>
              <a:rPr lang="en-US" dirty="0"/>
              <a:t>RAM: 16 GB</a:t>
            </a:r>
          </a:p>
        </p:txBody>
      </p:sp>
    </p:spTree>
    <p:extLst>
      <p:ext uri="{BB962C8B-B14F-4D97-AF65-F5344CB8AC3E}">
        <p14:creationId xmlns:p14="http://schemas.microsoft.com/office/powerpoint/2010/main" val="1777297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66CCDD2-54BF-A5A9-210A-065467262378}"/>
              </a:ext>
            </a:extLst>
          </p:cNvPr>
          <p:cNvSpPr>
            <a:spLocks noGrp="1"/>
          </p:cNvSpPr>
          <p:nvPr>
            <p:ph type="title"/>
          </p:nvPr>
        </p:nvSpPr>
        <p:spPr>
          <a:xfrm>
            <a:off x="630936" y="639520"/>
            <a:ext cx="3585464" cy="1719072"/>
          </a:xfrm>
        </p:spPr>
        <p:txBody>
          <a:bodyPr anchor="b">
            <a:normAutofit fontScale="90000"/>
          </a:bodyPr>
          <a:lstStyle/>
          <a:p>
            <a:r>
              <a:rPr lang="en-US" sz="5400" dirty="0"/>
              <a:t>Llama.cpp</a:t>
            </a:r>
            <a:br>
              <a:rPr lang="en-US" sz="5400" dirty="0"/>
            </a:br>
            <a:r>
              <a:rPr lang="en-US" sz="5400" dirty="0"/>
              <a:t>Inference</a:t>
            </a:r>
            <a:br>
              <a:rPr lang="en-US" sz="5400" dirty="0"/>
            </a:br>
            <a:r>
              <a:rPr lang="en-US" sz="5400" dirty="0"/>
              <a:t>Settings</a:t>
            </a:r>
          </a:p>
        </p:txBody>
      </p:sp>
      <p:sp>
        <p:nvSpPr>
          <p:cNvPr id="4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CCCD713F-C417-9926-B302-D0D50EB26BD2}"/>
              </a:ext>
            </a:extLst>
          </p:cNvPr>
          <p:cNvSpPr>
            <a:spLocks noGrp="1"/>
          </p:cNvSpPr>
          <p:nvPr>
            <p:ph idx="1"/>
          </p:nvPr>
        </p:nvSpPr>
        <p:spPr>
          <a:xfrm>
            <a:off x="630936" y="2807208"/>
            <a:ext cx="3429000" cy="3410712"/>
          </a:xfrm>
        </p:spPr>
        <p:txBody>
          <a:bodyPr anchor="t">
            <a:normAutofit/>
          </a:bodyPr>
          <a:lstStyle/>
          <a:p>
            <a:r>
              <a:rPr lang="en-US" sz="1900" dirty="0"/>
              <a:t>Context length = 4096</a:t>
            </a:r>
          </a:p>
          <a:p>
            <a:r>
              <a:rPr lang="en-US" sz="1900" dirty="0"/>
              <a:t>Batch size = 16</a:t>
            </a:r>
          </a:p>
          <a:p>
            <a:r>
              <a:rPr lang="en-US" sz="1900" dirty="0"/>
              <a:t>Threads: 14</a:t>
            </a:r>
          </a:p>
          <a:p>
            <a:pPr lvl="1"/>
            <a:r>
              <a:rPr lang="en-US" sz="1500" dirty="0"/>
              <a:t>Optimal choice (right figure)</a:t>
            </a:r>
          </a:p>
          <a:p>
            <a:r>
              <a:rPr lang="en-US" sz="1900" dirty="0"/>
              <a:t>Multiple conversations (close to context length limit) </a:t>
            </a:r>
          </a:p>
          <a:p>
            <a:r>
              <a:rPr lang="en-US" sz="1900" dirty="0"/>
              <a:t>Average of 5 round inferences</a:t>
            </a:r>
          </a:p>
          <a:p>
            <a:r>
              <a:rPr lang="en-US" sz="1900" dirty="0"/>
              <a:t>GPU: </a:t>
            </a:r>
            <a:r>
              <a:rPr lang="en-US" sz="1900" dirty="0" err="1"/>
              <a:t>cuBLAS</a:t>
            </a:r>
            <a:r>
              <a:rPr lang="en-US" sz="1900" dirty="0"/>
              <a:t>, all layers have been offloaded in VRAM</a:t>
            </a:r>
          </a:p>
        </p:txBody>
      </p:sp>
      <p:pic>
        <p:nvPicPr>
          <p:cNvPr id="5" name="Picture 4" descr="A graph with a line going up&#10;&#10;Description automatically generated">
            <a:extLst>
              <a:ext uri="{FF2B5EF4-FFF2-40B4-BE49-F238E27FC236}">
                <a16:creationId xmlns:a16="http://schemas.microsoft.com/office/drawing/2014/main" id="{CE8FF4EB-B68F-9484-3712-6E767684A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331996"/>
            <a:ext cx="6903720" cy="4194008"/>
          </a:xfrm>
          <a:prstGeom prst="rect">
            <a:avLst/>
          </a:prstGeom>
        </p:spPr>
      </p:pic>
    </p:spTree>
    <p:extLst>
      <p:ext uri="{BB962C8B-B14F-4D97-AF65-F5344CB8AC3E}">
        <p14:creationId xmlns:p14="http://schemas.microsoft.com/office/powerpoint/2010/main" val="3471307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27A087-DB31-9293-60A6-643D9088547E}"/>
              </a:ext>
            </a:extLst>
          </p:cNvPr>
          <p:cNvSpPr>
            <a:spLocks noGrp="1"/>
          </p:cNvSpPr>
          <p:nvPr>
            <p:ph type="title"/>
          </p:nvPr>
        </p:nvSpPr>
        <p:spPr>
          <a:xfrm>
            <a:off x="1046746" y="586822"/>
            <a:ext cx="3560252" cy="1645920"/>
          </a:xfrm>
        </p:spPr>
        <p:txBody>
          <a:bodyPr>
            <a:normAutofit/>
          </a:bodyPr>
          <a:lstStyle/>
          <a:p>
            <a:r>
              <a:rPr lang="en-US" sz="3200"/>
              <a:t>Windows CPU-based Inference</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2A9473-45AE-7785-9693-43BDC7525C99}"/>
              </a:ext>
            </a:extLst>
          </p:cNvPr>
          <p:cNvSpPr>
            <a:spLocks noGrp="1"/>
          </p:cNvSpPr>
          <p:nvPr>
            <p:ph idx="1"/>
          </p:nvPr>
        </p:nvSpPr>
        <p:spPr>
          <a:xfrm>
            <a:off x="5351164" y="586822"/>
            <a:ext cx="6002636" cy="1645920"/>
          </a:xfrm>
        </p:spPr>
        <p:txBody>
          <a:bodyPr anchor="ctr">
            <a:normAutofit/>
          </a:bodyPr>
          <a:lstStyle/>
          <a:p>
            <a:r>
              <a:rPr lang="en-US" sz="1800" dirty="0"/>
              <a:t>Maximum memory footprint: 5.7 GB</a:t>
            </a:r>
          </a:p>
          <a:p>
            <a:pPr lvl="1"/>
            <a:r>
              <a:rPr lang="en-US" sz="1400" dirty="0"/>
              <a:t>Compared to previous week result: larger </a:t>
            </a:r>
            <a:r>
              <a:rPr lang="en-US" sz="1400" dirty="0" err="1"/>
              <a:t>kv</a:t>
            </a:r>
            <a:r>
              <a:rPr lang="en-US" sz="1400" dirty="0"/>
              <a:t>-cache (2048 MB max vs. 256 MB), smaller batch size</a:t>
            </a:r>
          </a:p>
          <a:p>
            <a:r>
              <a:rPr lang="en-US" sz="1800" dirty="0"/>
              <a:t>Load time: 580.21 </a:t>
            </a:r>
            <a:r>
              <a:rPr lang="en-US" sz="1800" dirty="0" err="1"/>
              <a:t>ms</a:t>
            </a:r>
            <a:endParaRPr lang="en-US" sz="1800" dirty="0"/>
          </a:p>
          <a:p>
            <a:r>
              <a:rPr lang="en-US" sz="1800" dirty="0"/>
              <a:t>8.45 tokens/s (118.34 </a:t>
            </a:r>
            <a:r>
              <a:rPr lang="en-US" sz="1800" dirty="0" err="1"/>
              <a:t>ms</a:t>
            </a:r>
            <a:r>
              <a:rPr lang="en-US" sz="1800" dirty="0"/>
              <a:t> per token)</a:t>
            </a:r>
          </a:p>
        </p:txBody>
      </p:sp>
      <p:pic>
        <p:nvPicPr>
          <p:cNvPr id="5" name="Picture 4" descr="A black screen with white text&#10;&#10;Description automatically generated">
            <a:extLst>
              <a:ext uri="{FF2B5EF4-FFF2-40B4-BE49-F238E27FC236}">
                <a16:creationId xmlns:a16="http://schemas.microsoft.com/office/drawing/2014/main" id="{1A48578A-69D7-6906-DDBE-3A0439BD5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905" y="2734056"/>
            <a:ext cx="8344582" cy="3483864"/>
          </a:xfrm>
          <a:prstGeom prst="rect">
            <a:avLst/>
          </a:prstGeom>
        </p:spPr>
      </p:pic>
      <p:sp>
        <p:nvSpPr>
          <p:cNvPr id="6" name="TextBox 5">
            <a:extLst>
              <a:ext uri="{FF2B5EF4-FFF2-40B4-BE49-F238E27FC236}">
                <a16:creationId xmlns:a16="http://schemas.microsoft.com/office/drawing/2014/main" id="{7343457A-A266-F9EF-2AC5-C8989991F323}"/>
              </a:ext>
            </a:extLst>
          </p:cNvPr>
          <p:cNvSpPr txBox="1"/>
          <p:nvPr/>
        </p:nvSpPr>
        <p:spPr>
          <a:xfrm>
            <a:off x="4025814" y="6353294"/>
            <a:ext cx="41792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When it reaches the max context length</a:t>
            </a:r>
          </a:p>
        </p:txBody>
      </p:sp>
    </p:spTree>
    <p:extLst>
      <p:ext uri="{BB962C8B-B14F-4D97-AF65-F5344CB8AC3E}">
        <p14:creationId xmlns:p14="http://schemas.microsoft.com/office/powerpoint/2010/main" val="36185813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Windows GPU-based </a:t>
            </a:r>
            <a:r>
              <a:rPr lang="en-US" altLang="zh-CN" sz="4000" dirty="0"/>
              <a:t>Inference</a:t>
            </a:r>
            <a:endParaRPr lang="en-US"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Memory footprint: 7.9 GB (not necessary)</a:t>
            </a:r>
          </a:p>
          <a:p>
            <a:r>
              <a:rPr lang="en-US" dirty="0"/>
              <a:t>Load time: 1869.29 </a:t>
            </a:r>
            <a:r>
              <a:rPr lang="en-US" dirty="0" err="1"/>
              <a:t>ms</a:t>
            </a:r>
            <a:endParaRPr lang="en-US" dirty="0"/>
          </a:p>
          <a:p>
            <a:r>
              <a:rPr lang="en-US" dirty="0"/>
              <a:t>31.49 tokens/s (31.75 </a:t>
            </a:r>
            <a:r>
              <a:rPr lang="en-US" dirty="0" err="1"/>
              <a:t>ms</a:t>
            </a:r>
            <a:r>
              <a:rPr lang="en-US" dirty="0"/>
              <a:t> per token)</a:t>
            </a:r>
          </a:p>
        </p:txBody>
      </p:sp>
    </p:spTree>
    <p:extLst>
      <p:ext uri="{BB962C8B-B14F-4D97-AF65-F5344CB8AC3E}">
        <p14:creationId xmlns:p14="http://schemas.microsoft.com/office/powerpoint/2010/main" val="93550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D5E370-1BC0-9DDD-110C-1502E61DE6B6}"/>
              </a:ext>
            </a:extLst>
          </p:cNvPr>
          <p:cNvSpPr>
            <a:spLocks noGrp="1"/>
          </p:cNvSpPr>
          <p:nvPr>
            <p:ph type="title"/>
          </p:nvPr>
        </p:nvSpPr>
        <p:spPr>
          <a:xfrm>
            <a:off x="411480" y="987552"/>
            <a:ext cx="4485861" cy="1088136"/>
          </a:xfrm>
        </p:spPr>
        <p:txBody>
          <a:bodyPr anchor="b">
            <a:normAutofit/>
          </a:bodyPr>
          <a:lstStyle/>
          <a:p>
            <a:r>
              <a:rPr lang="en-US" sz="3400"/>
              <a:t>LoRA (Low-Rank Adaptation)</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B492B8E-4214-CD0C-C523-ABBB7BB0E319}"/>
              </a:ext>
            </a:extLst>
          </p:cNvPr>
          <p:cNvSpPr>
            <a:spLocks noGrp="1"/>
          </p:cNvSpPr>
          <p:nvPr>
            <p:ph idx="1"/>
          </p:nvPr>
        </p:nvSpPr>
        <p:spPr>
          <a:xfrm>
            <a:off x="411479" y="2688336"/>
            <a:ext cx="4498848" cy="3584448"/>
          </a:xfrm>
        </p:spPr>
        <p:txBody>
          <a:bodyPr anchor="t">
            <a:normAutofit/>
          </a:bodyPr>
          <a:lstStyle/>
          <a:p>
            <a:r>
              <a:rPr lang="en-US" sz="1800"/>
              <a:t>Low-rank transformation: </a:t>
            </a:r>
          </a:p>
          <a:p>
            <a:pPr lvl="1"/>
            <a:r>
              <a:rPr lang="en-US" sz="1800"/>
              <a:t>Approximate high-dimensional matrix </a:t>
            </a:r>
            <a:r>
              <a:rPr lang="en-US" altLang="zh-CN" sz="1800"/>
              <a:t>using low dimensional representation</a:t>
            </a:r>
            <a:endParaRPr lang="en-US" sz="1800"/>
          </a:p>
          <a:p>
            <a:r>
              <a:rPr lang="en-US" sz="1800"/>
              <a:t>Purpose: Increase fine tuning efficiency</a:t>
            </a:r>
          </a:p>
          <a:p>
            <a:r>
              <a:rPr lang="en-US" sz="1800"/>
              <a:t>Low intrinsic dimension</a:t>
            </a:r>
          </a:p>
          <a:p>
            <a:r>
              <a:rPr lang="en-US" sz="1800"/>
              <a:t>Key idea:</a:t>
            </a:r>
          </a:p>
          <a:p>
            <a:pPr lvl="1"/>
            <a:r>
              <a:rPr lang="en-US" sz="1800"/>
              <a:t>Decompose weight update matrix into two smaller (A and B on the right)</a:t>
            </a:r>
          </a:p>
          <a:p>
            <a:pPr lvl="1"/>
            <a:r>
              <a:rPr lang="en-US" sz="1800"/>
              <a:t>Train matrix A and B only</a:t>
            </a:r>
          </a:p>
        </p:txBody>
      </p:sp>
      <p:pic>
        <p:nvPicPr>
          <p:cNvPr id="5" name="Picture 4" descr="A picture containing text, screenshot, font, diagram&#10;&#10;Description automatically generated">
            <a:extLst>
              <a:ext uri="{FF2B5EF4-FFF2-40B4-BE49-F238E27FC236}">
                <a16:creationId xmlns:a16="http://schemas.microsoft.com/office/drawing/2014/main" id="{5B803464-E504-655F-EF6F-3057F816F4CF}"/>
              </a:ext>
            </a:extLst>
          </p:cNvPr>
          <p:cNvPicPr>
            <a:picLocks noChangeAspect="1"/>
          </p:cNvPicPr>
          <p:nvPr/>
        </p:nvPicPr>
        <p:blipFill rotWithShape="1">
          <a:blip r:embed="rId2">
            <a:extLst>
              <a:ext uri="{28A0092B-C50C-407E-A947-70E740481C1C}">
                <a14:useLocalDpi xmlns:a14="http://schemas.microsoft.com/office/drawing/2010/main" val="0"/>
              </a:ext>
            </a:extLst>
          </a:blip>
          <a:srcRect t="4860"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77340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1C4EDC5-2093-5952-2D51-C4ED422987A7}"/>
              </a:ext>
            </a:extLst>
          </p:cNvPr>
          <p:cNvSpPr>
            <a:spLocks noGrp="1"/>
          </p:cNvSpPr>
          <p:nvPr>
            <p:ph type="title"/>
          </p:nvPr>
        </p:nvSpPr>
        <p:spPr>
          <a:xfrm>
            <a:off x="841248" y="251312"/>
            <a:ext cx="10506456" cy="1010264"/>
          </a:xfrm>
        </p:spPr>
        <p:txBody>
          <a:bodyPr anchor="ctr">
            <a:normAutofit/>
          </a:bodyPr>
          <a:lstStyle/>
          <a:p>
            <a:r>
              <a:rPr lang="en-US" dirty="0"/>
              <a:t>GPU-based issues (9/1/2023)</a:t>
            </a:r>
          </a:p>
        </p:txBody>
      </p:sp>
      <p:sp>
        <p:nvSpPr>
          <p:cNvPr id="21" name="Rectangle 2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C72CCB5F-1E8F-DF6A-90D4-29DCAAE48E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1154" y="1650222"/>
            <a:ext cx="4658257" cy="4584946"/>
          </a:xfrm>
        </p:spPr>
      </p:pic>
      <p:sp>
        <p:nvSpPr>
          <p:cNvPr id="6" name="Oval 5">
            <a:extLst>
              <a:ext uri="{FF2B5EF4-FFF2-40B4-BE49-F238E27FC236}">
                <a16:creationId xmlns:a16="http://schemas.microsoft.com/office/drawing/2014/main" id="{9451C154-B247-A318-1276-907AD9F3DD4B}"/>
              </a:ext>
            </a:extLst>
          </p:cNvPr>
          <p:cNvSpPr/>
          <p:nvPr/>
        </p:nvSpPr>
        <p:spPr>
          <a:xfrm>
            <a:off x="6361270" y="1957241"/>
            <a:ext cx="496364" cy="4223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Oval 6">
            <a:extLst>
              <a:ext uri="{FF2B5EF4-FFF2-40B4-BE49-F238E27FC236}">
                <a16:creationId xmlns:a16="http://schemas.microsoft.com/office/drawing/2014/main" id="{826AE8D8-FB40-D6C4-3067-CF46CFED1114}"/>
              </a:ext>
            </a:extLst>
          </p:cNvPr>
          <p:cNvSpPr/>
          <p:nvPr/>
        </p:nvSpPr>
        <p:spPr>
          <a:xfrm>
            <a:off x="6609452" y="2313722"/>
            <a:ext cx="496364" cy="4223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Oval 7">
            <a:extLst>
              <a:ext uri="{FF2B5EF4-FFF2-40B4-BE49-F238E27FC236}">
                <a16:creationId xmlns:a16="http://schemas.microsoft.com/office/drawing/2014/main" id="{478A91AD-6A80-C5D7-6EC7-B3BC35D2CD36}"/>
              </a:ext>
            </a:extLst>
          </p:cNvPr>
          <p:cNvSpPr/>
          <p:nvPr/>
        </p:nvSpPr>
        <p:spPr>
          <a:xfrm>
            <a:off x="7832313" y="5331847"/>
            <a:ext cx="806817" cy="4223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943D34F2-5667-41AD-F540-75235F66BE0B}"/>
              </a:ext>
            </a:extLst>
          </p:cNvPr>
          <p:cNvSpPr txBox="1"/>
          <p:nvPr/>
        </p:nvSpPr>
        <p:spPr>
          <a:xfrm>
            <a:off x="6802582" y="1875293"/>
            <a:ext cx="412706" cy="241285"/>
          </a:xfrm>
          <a:prstGeom prst="rect">
            <a:avLst/>
          </a:prstGeom>
          <a:noFill/>
        </p:spPr>
        <p:txBody>
          <a:bodyPr wrap="square" rtlCol="0">
            <a:spAutoFit/>
          </a:bodyPr>
          <a:lstStyle/>
          <a:p>
            <a:pPr marL="0" marR="0" lvl="0" indent="0" algn="l" defTabSz="804672" rtl="0" eaLnBrk="1" fontAlgn="auto" latinLnBrk="0" hangingPunct="1">
              <a:lnSpc>
                <a:spcPct val="100000"/>
              </a:lnSpc>
              <a:spcBef>
                <a:spcPts val="0"/>
              </a:spcBef>
              <a:spcAft>
                <a:spcPts val="600"/>
              </a:spcAft>
              <a:buClrTx/>
              <a:buSzTx/>
              <a:buFontTx/>
              <a:buNone/>
              <a:tabLst/>
              <a:defRPr/>
            </a:pPr>
            <a:r>
              <a:rPr kumimoji="0" lang="en-US" sz="968" b="0" i="0" u="none" strike="noStrike" kern="1200" cap="none" spc="0" normalizeH="0" baseline="0" noProof="0" dirty="0">
                <a:ln>
                  <a:noFill/>
                </a:ln>
                <a:solidFill>
                  <a:srgbClr val="FF0000"/>
                </a:solidFill>
                <a:effectLst/>
                <a:uLnTx/>
                <a:uFillTx/>
                <a:latin typeface="Aptos" panose="02110004020202020204"/>
                <a:ea typeface="+mn-ea"/>
                <a:cs typeface="+mn-cs"/>
              </a:rPr>
              <a:t>#1</a:t>
            </a:r>
            <a:endParaRPr kumimoji="0" lang="en-US" sz="11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CB61AC21-9491-F66F-FECF-82F94DC993D4}"/>
              </a:ext>
            </a:extLst>
          </p:cNvPr>
          <p:cNvSpPr/>
          <p:nvPr/>
        </p:nvSpPr>
        <p:spPr>
          <a:xfrm>
            <a:off x="8022284" y="2379603"/>
            <a:ext cx="1233691" cy="116960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639F61E2-B1F5-18D4-3BE4-A9D08E6D6264}"/>
              </a:ext>
            </a:extLst>
          </p:cNvPr>
          <p:cNvSpPr txBox="1"/>
          <p:nvPr/>
        </p:nvSpPr>
        <p:spPr>
          <a:xfrm>
            <a:off x="8661904" y="2198306"/>
            <a:ext cx="355041" cy="241285"/>
          </a:xfrm>
          <a:prstGeom prst="rect">
            <a:avLst/>
          </a:prstGeom>
          <a:noFill/>
        </p:spPr>
        <p:txBody>
          <a:bodyPr wrap="square" rtlCol="0">
            <a:spAutoFit/>
          </a:bodyPr>
          <a:lstStyle/>
          <a:p>
            <a:pPr marL="0" marR="0" lvl="0" indent="0" algn="l" defTabSz="804672" rtl="0" eaLnBrk="1" fontAlgn="auto" latinLnBrk="0" hangingPunct="1">
              <a:lnSpc>
                <a:spcPct val="100000"/>
              </a:lnSpc>
              <a:spcBef>
                <a:spcPts val="0"/>
              </a:spcBef>
              <a:spcAft>
                <a:spcPts val="600"/>
              </a:spcAft>
              <a:buClrTx/>
              <a:buSzTx/>
              <a:buFontTx/>
              <a:buNone/>
              <a:tabLst/>
              <a:defRPr/>
            </a:pPr>
            <a:r>
              <a:rPr kumimoji="0" lang="en-US" sz="968" b="0" i="0" u="none" strike="noStrike" kern="1200" cap="none" spc="0" normalizeH="0" baseline="0" noProof="0">
                <a:ln>
                  <a:noFill/>
                </a:ln>
                <a:solidFill>
                  <a:srgbClr val="FF0000"/>
                </a:solidFill>
                <a:effectLst/>
                <a:uLnTx/>
                <a:uFillTx/>
                <a:latin typeface="Aptos" panose="02110004020202020204"/>
                <a:ea typeface="+mn-ea"/>
                <a:cs typeface="+mn-cs"/>
              </a:rPr>
              <a:t>#1</a:t>
            </a:r>
            <a:endParaRPr kumimoji="0" lang="en-US" sz="1100" b="0"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9855F270-6F30-EA46-C55D-D5E16C8993BA}"/>
              </a:ext>
            </a:extLst>
          </p:cNvPr>
          <p:cNvSpPr txBox="1"/>
          <p:nvPr/>
        </p:nvSpPr>
        <p:spPr>
          <a:xfrm>
            <a:off x="7050763" y="2310084"/>
            <a:ext cx="355041" cy="241285"/>
          </a:xfrm>
          <a:prstGeom prst="rect">
            <a:avLst/>
          </a:prstGeom>
          <a:noFill/>
        </p:spPr>
        <p:txBody>
          <a:bodyPr wrap="square" rtlCol="0">
            <a:spAutoFit/>
          </a:bodyPr>
          <a:lstStyle/>
          <a:p>
            <a:pPr marL="0" marR="0" lvl="0" indent="0" algn="l" defTabSz="804672" rtl="0" eaLnBrk="1" fontAlgn="auto" latinLnBrk="0" hangingPunct="1">
              <a:lnSpc>
                <a:spcPct val="100000"/>
              </a:lnSpc>
              <a:spcBef>
                <a:spcPts val="0"/>
              </a:spcBef>
              <a:spcAft>
                <a:spcPts val="600"/>
              </a:spcAft>
              <a:buClrTx/>
              <a:buSzTx/>
              <a:buFontTx/>
              <a:buNone/>
              <a:tabLst/>
              <a:defRPr/>
            </a:pPr>
            <a:r>
              <a:rPr kumimoji="0" lang="en-US" sz="968" b="0" i="0" u="none" strike="noStrike" kern="1200" cap="none" spc="0" normalizeH="0" baseline="0" noProof="0" dirty="0">
                <a:ln>
                  <a:noFill/>
                </a:ln>
                <a:solidFill>
                  <a:srgbClr val="FF0000"/>
                </a:solidFill>
                <a:effectLst/>
                <a:uLnTx/>
                <a:uFillTx/>
                <a:latin typeface="Aptos" panose="02110004020202020204"/>
                <a:ea typeface="+mn-ea"/>
                <a:cs typeface="+mn-cs"/>
              </a:rPr>
              <a:t>#2</a:t>
            </a:r>
            <a:endParaRPr kumimoji="0" lang="en-US" sz="11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149EFF19-FC3B-D50B-0DB7-3943B63B704A}"/>
              </a:ext>
            </a:extLst>
          </p:cNvPr>
          <p:cNvSpPr txBox="1"/>
          <p:nvPr/>
        </p:nvSpPr>
        <p:spPr>
          <a:xfrm>
            <a:off x="8510287" y="5216432"/>
            <a:ext cx="438153" cy="241285"/>
          </a:xfrm>
          <a:prstGeom prst="rect">
            <a:avLst/>
          </a:prstGeom>
          <a:noFill/>
        </p:spPr>
        <p:txBody>
          <a:bodyPr wrap="square" rtlCol="0">
            <a:spAutoFit/>
          </a:bodyPr>
          <a:lstStyle/>
          <a:p>
            <a:pPr marL="0" marR="0" lvl="0" indent="0" algn="l" defTabSz="804672" rtl="0" eaLnBrk="1" fontAlgn="auto" latinLnBrk="0" hangingPunct="1">
              <a:lnSpc>
                <a:spcPct val="100000"/>
              </a:lnSpc>
              <a:spcBef>
                <a:spcPts val="0"/>
              </a:spcBef>
              <a:spcAft>
                <a:spcPts val="600"/>
              </a:spcAft>
              <a:buClrTx/>
              <a:buSzTx/>
              <a:buFontTx/>
              <a:buNone/>
              <a:tabLst/>
              <a:defRPr/>
            </a:pPr>
            <a:r>
              <a:rPr kumimoji="0" lang="en-US" sz="968" b="0" i="0" u="none" strike="noStrike" kern="1200" cap="none" spc="0" normalizeH="0" baseline="0" noProof="0" dirty="0">
                <a:ln>
                  <a:noFill/>
                </a:ln>
                <a:solidFill>
                  <a:srgbClr val="FF0000"/>
                </a:solidFill>
                <a:effectLst/>
                <a:uLnTx/>
                <a:uFillTx/>
                <a:latin typeface="Aptos" panose="02110004020202020204"/>
                <a:ea typeface="+mn-ea"/>
                <a:cs typeface="+mn-cs"/>
              </a:rPr>
              <a:t>#2</a:t>
            </a:r>
            <a:endParaRPr kumimoji="0" lang="en-US" sz="11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6E79DC6D-1EB8-7C4C-3548-CBC0997EE669}"/>
              </a:ext>
            </a:extLst>
          </p:cNvPr>
          <p:cNvSpPr txBox="1"/>
          <p:nvPr/>
        </p:nvSpPr>
        <p:spPr>
          <a:xfrm>
            <a:off x="380489" y="2106123"/>
            <a:ext cx="5421354" cy="2323713"/>
          </a:xfrm>
          <a:prstGeom prst="rect">
            <a:avLst/>
          </a:prstGeom>
          <a:noFill/>
        </p:spPr>
        <p:txBody>
          <a:bodyPr wrap="square" rtlCol="0">
            <a:spAutoFit/>
          </a:bodyPr>
          <a:lstStyle/>
          <a:p>
            <a:pPr marL="251460" marR="0" lvl="0" indent="-251460" algn="l" defTabSz="80467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#1: “GPU-based” still use </a:t>
            </a:r>
            <a:r>
              <a:rPr kumimoji="0" lang="en-US" altLang="zh-CN" sz="28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CPU for inference</a:t>
            </a:r>
          </a:p>
          <a:p>
            <a:pPr marL="251460" marR="0" lvl="0" indent="-251460" algn="l" defTabSz="80467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#2: Model and other cache are copied twice to both memory and VRAM</a:t>
            </a:r>
            <a:endPar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832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555006-7264-AD5B-066B-89BC0CAA8CB4}"/>
              </a:ext>
            </a:extLst>
          </p:cNvPr>
          <p:cNvSpPr>
            <a:spLocks noGrp="1"/>
          </p:cNvSpPr>
          <p:nvPr>
            <p:ph type="title"/>
          </p:nvPr>
        </p:nvSpPr>
        <p:spPr>
          <a:xfrm>
            <a:off x="1115568" y="548640"/>
            <a:ext cx="10168128" cy="1179576"/>
          </a:xfrm>
        </p:spPr>
        <p:txBody>
          <a:bodyPr>
            <a:normAutofit/>
          </a:bodyPr>
          <a:lstStyle/>
          <a:p>
            <a:r>
              <a:rPr lang="en-US" sz="4000" dirty="0"/>
              <a:t>Mac Studio Inference (GPU + Metal API)</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6776D5-A23C-1663-93F7-1C2EF7ABB14E}"/>
              </a:ext>
            </a:extLst>
          </p:cNvPr>
          <p:cNvSpPr>
            <a:spLocks noGrp="1"/>
          </p:cNvSpPr>
          <p:nvPr>
            <p:ph idx="1"/>
          </p:nvPr>
        </p:nvSpPr>
        <p:spPr>
          <a:xfrm>
            <a:off x="626850" y="2276856"/>
            <a:ext cx="10168128" cy="3695020"/>
          </a:xfrm>
        </p:spPr>
        <p:txBody>
          <a:bodyPr>
            <a:normAutofit/>
          </a:bodyPr>
          <a:lstStyle/>
          <a:p>
            <a:r>
              <a:rPr lang="en-US" dirty="0"/>
              <a:t>Maximum memory footprint: 5.7 GB</a:t>
            </a:r>
          </a:p>
          <a:p>
            <a:r>
              <a:rPr lang="en-US" dirty="0"/>
              <a:t>Load time: 331.5 </a:t>
            </a:r>
            <a:r>
              <a:rPr lang="en-US" dirty="0" err="1"/>
              <a:t>ms</a:t>
            </a:r>
            <a:endParaRPr lang="en-US" dirty="0"/>
          </a:p>
          <a:p>
            <a:r>
              <a:rPr lang="en-US" dirty="0"/>
              <a:t>69.15 tokens/s (14.46 </a:t>
            </a:r>
            <a:r>
              <a:rPr lang="en-US" dirty="0" err="1"/>
              <a:t>ms</a:t>
            </a:r>
            <a:r>
              <a:rPr lang="en-US" dirty="0"/>
              <a:t> per token)</a:t>
            </a:r>
          </a:p>
          <a:p>
            <a:r>
              <a:rPr lang="en-US" dirty="0"/>
              <a:t>Using GPU but not CPU</a:t>
            </a:r>
          </a:p>
        </p:txBody>
      </p:sp>
    </p:spTree>
    <p:extLst>
      <p:ext uri="{BB962C8B-B14F-4D97-AF65-F5344CB8AC3E}">
        <p14:creationId xmlns:p14="http://schemas.microsoft.com/office/powerpoint/2010/main" val="4149291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65AFEA0-FA8B-04A5-34F2-B7C9DE928928}"/>
              </a:ext>
            </a:extLst>
          </p:cNvPr>
          <p:cNvSpPr>
            <a:spLocks noGrp="1"/>
          </p:cNvSpPr>
          <p:nvPr>
            <p:ph type="title"/>
          </p:nvPr>
        </p:nvSpPr>
        <p:spPr>
          <a:xfrm>
            <a:off x="841248" y="334644"/>
            <a:ext cx="10509504" cy="1076914"/>
          </a:xfrm>
        </p:spPr>
        <p:txBody>
          <a:bodyPr anchor="ctr">
            <a:normAutofit/>
          </a:bodyPr>
          <a:lstStyle/>
          <a:p>
            <a:r>
              <a:rPr lang="en-US" sz="4000"/>
              <a:t>Mac Studio Inference (CPU only)</a:t>
            </a:r>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2F496C-8D3A-0DC6-AA38-413C04785F2A}"/>
              </a:ext>
            </a:extLst>
          </p:cNvPr>
          <p:cNvSpPr>
            <a:spLocks noGrp="1"/>
          </p:cNvSpPr>
          <p:nvPr>
            <p:ph idx="1"/>
          </p:nvPr>
        </p:nvSpPr>
        <p:spPr>
          <a:xfrm>
            <a:off x="838200" y="1713802"/>
            <a:ext cx="10340501" cy="452709"/>
          </a:xfrm>
        </p:spPr>
        <p:txBody>
          <a:bodyPr>
            <a:normAutofit lnSpcReduction="10000"/>
          </a:bodyPr>
          <a:lstStyle/>
          <a:p>
            <a:pPr marL="224028" indent="-224028" defTabSz="896112">
              <a:spcBef>
                <a:spcPts val="980"/>
              </a:spcBef>
            </a:pPr>
            <a:r>
              <a:rPr lang="en-US" kern="1200" dirty="0">
                <a:solidFill>
                  <a:schemeClr val="tx1"/>
                </a:solidFill>
                <a:latin typeface="+mn-lt"/>
                <a:ea typeface="+mn-ea"/>
                <a:cs typeface="+mn-cs"/>
              </a:rPr>
              <a:t>Optimal # of core: 14</a:t>
            </a:r>
          </a:p>
          <a:p>
            <a:endParaRPr lang="en-US" sz="2400" dirty="0"/>
          </a:p>
        </p:txBody>
      </p:sp>
      <p:sp>
        <p:nvSpPr>
          <p:cNvPr id="4" name="TextBox 3">
            <a:extLst>
              <a:ext uri="{FF2B5EF4-FFF2-40B4-BE49-F238E27FC236}">
                <a16:creationId xmlns:a16="http://schemas.microsoft.com/office/drawing/2014/main" id="{8FE2190D-4D43-0BD1-6399-DCFB374343E6}"/>
              </a:ext>
            </a:extLst>
          </p:cNvPr>
          <p:cNvSpPr txBox="1"/>
          <p:nvPr/>
        </p:nvSpPr>
        <p:spPr>
          <a:xfrm>
            <a:off x="838200" y="2203340"/>
            <a:ext cx="10506456" cy="1513107"/>
          </a:xfrm>
          <a:prstGeom prst="rect">
            <a:avLst/>
          </a:prstGeom>
          <a:noFill/>
        </p:spPr>
        <p:txBody>
          <a:bodyPr wrap="square" rtlCol="0">
            <a:spAutoFit/>
          </a:bodyPr>
          <a:lstStyle/>
          <a:p>
            <a:pPr marL="280035" marR="0" lvl="0" indent="-280035" algn="l" defTabSz="89611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744" b="0" i="0" u="none" strike="noStrike" kern="1200" cap="none" spc="0" normalizeH="0" baseline="0" noProof="0" dirty="0">
                <a:ln>
                  <a:noFill/>
                </a:ln>
                <a:solidFill>
                  <a:prstClr val="black"/>
                </a:solidFill>
                <a:effectLst/>
                <a:uLnTx/>
                <a:uFillTx/>
                <a:latin typeface="Aptos" panose="02110004020202020204"/>
                <a:ea typeface="+mn-ea"/>
                <a:cs typeface="+mn-cs"/>
              </a:rPr>
              <a:t>Maximum memory footprint: 5.7 GB (need further check)</a:t>
            </a:r>
          </a:p>
          <a:p>
            <a:pPr marL="280035" marR="0" lvl="0" indent="-280035" algn="l" defTabSz="89611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744" b="0" i="0" u="none" strike="noStrike" kern="1200" cap="none" spc="0" normalizeH="0" baseline="0" noProof="0" dirty="0">
                <a:ln>
                  <a:noFill/>
                </a:ln>
                <a:solidFill>
                  <a:prstClr val="black"/>
                </a:solidFill>
                <a:effectLst/>
                <a:uLnTx/>
                <a:uFillTx/>
                <a:latin typeface="Aptos" panose="02110004020202020204"/>
                <a:ea typeface="+mn-ea"/>
                <a:cs typeface="+mn-cs"/>
              </a:rPr>
              <a:t>Load time: 435.85 </a:t>
            </a:r>
            <a:r>
              <a:rPr kumimoji="0" lang="en-US" sz="2744"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US" sz="1764"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0035" marR="0" lvl="0" indent="-280035" algn="l" defTabSz="89611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744" b="0" i="0" u="none" strike="noStrike" kern="1200" cap="none" spc="0" normalizeH="0" baseline="0" noProof="0" dirty="0">
                <a:ln>
                  <a:noFill/>
                </a:ln>
                <a:solidFill>
                  <a:prstClr val="black"/>
                </a:solidFill>
                <a:effectLst/>
                <a:uLnTx/>
                <a:uFillTx/>
                <a:latin typeface="Aptos" panose="02110004020202020204"/>
                <a:ea typeface="+mn-ea"/>
                <a:cs typeface="+mn-cs"/>
              </a:rPr>
              <a:t>42.48 tokens/s (23.54 </a:t>
            </a:r>
            <a:r>
              <a:rPr kumimoji="0" lang="en-US" sz="2744"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US" sz="2744" b="0" i="0" u="none" strike="noStrike" kern="1200" cap="none" spc="0" normalizeH="0" baseline="0" noProof="0" dirty="0">
                <a:ln>
                  <a:noFill/>
                </a:ln>
                <a:solidFill>
                  <a:prstClr val="black"/>
                </a:solidFill>
                <a:effectLst/>
                <a:uLnTx/>
                <a:uFillTx/>
                <a:latin typeface="Aptos" panose="02110004020202020204"/>
                <a:ea typeface="+mn-ea"/>
                <a:cs typeface="+mn-cs"/>
              </a:rPr>
              <a:t> per token)</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9716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C2685FC-0FC8-144E-E902-9E875D4BD2CF}"/>
              </a:ext>
            </a:extLst>
          </p:cNvPr>
          <p:cNvSpPr>
            <a:spLocks noGrp="1"/>
          </p:cNvSpPr>
          <p:nvPr>
            <p:ph type="title"/>
          </p:nvPr>
        </p:nvSpPr>
        <p:spPr>
          <a:xfrm>
            <a:off x="841248" y="548640"/>
            <a:ext cx="3600860" cy="5431536"/>
          </a:xfrm>
        </p:spPr>
        <p:txBody>
          <a:bodyPr>
            <a:normAutofit/>
          </a:bodyPr>
          <a:lstStyle/>
          <a:p>
            <a:r>
              <a:rPr lang="en-US" sz="5400"/>
              <a:t>Android CPU-based Inference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BE45643-3142-F7F9-E92C-55C6424EA6F1}"/>
              </a:ext>
            </a:extLst>
          </p:cNvPr>
          <p:cNvSpPr>
            <a:spLocks noGrp="1"/>
          </p:cNvSpPr>
          <p:nvPr>
            <p:ph idx="1"/>
          </p:nvPr>
        </p:nvSpPr>
        <p:spPr>
          <a:xfrm>
            <a:off x="5126418" y="552091"/>
            <a:ext cx="6224335" cy="5431536"/>
          </a:xfrm>
        </p:spPr>
        <p:txBody>
          <a:bodyPr anchor="ctr">
            <a:normAutofit/>
          </a:bodyPr>
          <a:lstStyle/>
          <a:p>
            <a:r>
              <a:rPr lang="en-US" sz="2200" dirty="0"/>
              <a:t>Maximum memory usage: 4.0 GB</a:t>
            </a:r>
          </a:p>
          <a:p>
            <a:r>
              <a:rPr lang="en-US" sz="2200" dirty="0"/>
              <a:t>Loading time: 8281.5 </a:t>
            </a:r>
            <a:r>
              <a:rPr lang="en-US" sz="2200" dirty="0" err="1"/>
              <a:t>ms</a:t>
            </a:r>
            <a:endParaRPr lang="en-US" sz="2200" dirty="0"/>
          </a:p>
          <a:p>
            <a:r>
              <a:rPr lang="en-US" sz="2200" dirty="0"/>
              <a:t>0.25 tokens/s (4000 </a:t>
            </a:r>
            <a:r>
              <a:rPr lang="en-US" sz="2200" dirty="0" err="1"/>
              <a:t>ms</a:t>
            </a:r>
            <a:r>
              <a:rPr lang="en-US" sz="2200" dirty="0"/>
              <a:t> per token)</a:t>
            </a:r>
          </a:p>
          <a:p>
            <a:r>
              <a:rPr lang="en-US" sz="2200" b="1" dirty="0"/>
              <a:t>The full test cannot be done because of slow inference speed</a:t>
            </a:r>
          </a:p>
        </p:txBody>
      </p:sp>
    </p:spTree>
    <p:extLst>
      <p:ext uri="{BB962C8B-B14F-4D97-AF65-F5344CB8AC3E}">
        <p14:creationId xmlns:p14="http://schemas.microsoft.com/office/powerpoint/2010/main" val="291431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8E9021-BEA9-510D-217B-1BF2CAE48E4E}"/>
              </a:ext>
            </a:extLst>
          </p:cNvPr>
          <p:cNvSpPr>
            <a:spLocks noGrp="1"/>
          </p:cNvSpPr>
          <p:nvPr>
            <p:ph type="title"/>
          </p:nvPr>
        </p:nvSpPr>
        <p:spPr>
          <a:xfrm>
            <a:off x="841248" y="334644"/>
            <a:ext cx="10509504" cy="1076914"/>
          </a:xfrm>
        </p:spPr>
        <p:txBody>
          <a:bodyPr anchor="ctr">
            <a:normAutofit/>
          </a:bodyPr>
          <a:lstStyle/>
          <a:p>
            <a:r>
              <a:rPr lang="en-US" altLang="zh-CN" sz="4000" dirty="0"/>
              <a:t>Android GPU-based Inference</a:t>
            </a:r>
            <a:endParaRPr lang="en-US" sz="4000" dirty="0"/>
          </a:p>
        </p:txBody>
      </p:sp>
      <p:sp>
        <p:nvSpPr>
          <p:cNvPr id="14" name="Rectangle 1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5D4563E-A092-F360-429D-8FFB41A4CE09}"/>
              </a:ext>
            </a:extLst>
          </p:cNvPr>
          <p:cNvSpPr>
            <a:spLocks noGrp="1"/>
          </p:cNvSpPr>
          <p:nvPr>
            <p:ph idx="1"/>
          </p:nvPr>
        </p:nvSpPr>
        <p:spPr>
          <a:xfrm>
            <a:off x="838200" y="2257001"/>
            <a:ext cx="6148933" cy="1706665"/>
          </a:xfrm>
        </p:spPr>
        <p:txBody>
          <a:bodyPr>
            <a:normAutofit lnSpcReduction="10000"/>
          </a:bodyPr>
          <a:lstStyle/>
          <a:p>
            <a:pPr marL="226314" indent="-226314" defTabSz="905256">
              <a:spcBef>
                <a:spcPts val="990"/>
              </a:spcBef>
            </a:pPr>
            <a:r>
              <a:rPr lang="en-US" sz="2376" kern="1200" dirty="0">
                <a:solidFill>
                  <a:schemeClr val="tx1"/>
                </a:solidFill>
                <a:latin typeface="+mn-lt"/>
                <a:ea typeface="+mn-ea"/>
                <a:cs typeface="+mn-cs"/>
              </a:rPr>
              <a:t>Must do:</a:t>
            </a:r>
          </a:p>
          <a:p>
            <a:pPr marL="678942" lvl="1" indent="-226314" defTabSz="905256">
              <a:spcBef>
                <a:spcPts val="495"/>
              </a:spcBef>
            </a:pPr>
            <a:r>
              <a:rPr lang="en-US" sz="2376" kern="1200" dirty="0">
                <a:solidFill>
                  <a:schemeClr val="tx1"/>
                </a:solidFill>
                <a:latin typeface="+mn-lt"/>
                <a:ea typeface="+mn-ea"/>
                <a:cs typeface="+mn-cs"/>
              </a:rPr>
              <a:t>Using make rather than </a:t>
            </a:r>
            <a:r>
              <a:rPr lang="en-US" sz="2376" kern="1200" dirty="0" err="1">
                <a:solidFill>
                  <a:schemeClr val="tx1"/>
                </a:solidFill>
                <a:latin typeface="+mn-lt"/>
                <a:ea typeface="+mn-ea"/>
                <a:cs typeface="+mn-cs"/>
              </a:rPr>
              <a:t>cmake</a:t>
            </a:r>
            <a:r>
              <a:rPr lang="en-US" sz="2376" kern="1200" dirty="0">
                <a:solidFill>
                  <a:schemeClr val="tx1"/>
                </a:solidFill>
                <a:latin typeface="+mn-lt"/>
                <a:ea typeface="+mn-ea"/>
                <a:cs typeface="+mn-cs"/>
              </a:rPr>
              <a:t>, </a:t>
            </a:r>
            <a:r>
              <a:rPr lang="en-US" sz="2376" kern="1200" dirty="0" err="1">
                <a:solidFill>
                  <a:schemeClr val="tx1"/>
                </a:solidFill>
                <a:latin typeface="+mn-lt"/>
                <a:ea typeface="+mn-ea"/>
                <a:cs typeface="+mn-cs"/>
              </a:rPr>
              <a:t>Makefile</a:t>
            </a:r>
            <a:r>
              <a:rPr lang="en-US" sz="2376" kern="1200" dirty="0">
                <a:solidFill>
                  <a:schemeClr val="tx1"/>
                </a:solidFill>
                <a:latin typeface="+mn-lt"/>
                <a:ea typeface="+mn-ea"/>
                <a:cs typeface="+mn-cs"/>
              </a:rPr>
              <a:t> doesn’t compile OpenCL correctly</a:t>
            </a:r>
          </a:p>
          <a:p>
            <a:pPr marL="678942" lvl="1" indent="-226314" defTabSz="905256">
              <a:spcBef>
                <a:spcPts val="495"/>
              </a:spcBef>
            </a:pPr>
            <a:r>
              <a:rPr lang="en-US" sz="2376" kern="1200" dirty="0">
                <a:solidFill>
                  <a:schemeClr val="tx1"/>
                </a:solidFill>
                <a:latin typeface="+mn-lt"/>
                <a:ea typeface="+mn-ea"/>
                <a:cs typeface="+mn-cs"/>
              </a:rPr>
              <a:t>Configure LD_LIBRARY_PATH so that </a:t>
            </a:r>
            <a:r>
              <a:rPr lang="en-US" sz="2376" kern="1200" dirty="0" err="1">
                <a:solidFill>
                  <a:schemeClr val="tx1"/>
                </a:solidFill>
                <a:latin typeface="+mn-lt"/>
                <a:ea typeface="+mn-ea"/>
                <a:cs typeface="+mn-cs"/>
              </a:rPr>
              <a:t>termux</a:t>
            </a:r>
            <a:r>
              <a:rPr lang="en-US" sz="2376" kern="1200" dirty="0">
                <a:solidFill>
                  <a:schemeClr val="tx1"/>
                </a:solidFill>
                <a:latin typeface="+mn-lt"/>
                <a:ea typeface="+mn-ea"/>
                <a:cs typeface="+mn-cs"/>
              </a:rPr>
              <a:t> could recognize Adreno</a:t>
            </a:r>
            <a:endParaRPr lang="en-US" dirty="0"/>
          </a:p>
        </p:txBody>
      </p:sp>
      <p:sp>
        <p:nvSpPr>
          <p:cNvPr id="5" name="Content Placeholder 2">
            <a:extLst>
              <a:ext uri="{FF2B5EF4-FFF2-40B4-BE49-F238E27FC236}">
                <a16:creationId xmlns:a16="http://schemas.microsoft.com/office/drawing/2014/main" id="{EECF2659-4342-8F6E-E7B8-CBAD082FE7A5}"/>
              </a:ext>
            </a:extLst>
          </p:cNvPr>
          <p:cNvSpPr txBox="1">
            <a:spLocks/>
          </p:cNvSpPr>
          <p:nvPr/>
        </p:nvSpPr>
        <p:spPr>
          <a:xfrm>
            <a:off x="838200" y="4224215"/>
            <a:ext cx="5506759" cy="1706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6314" marR="0" lvl="0" indent="-226314" algn="l" defTabSz="905256" rtl="0" eaLnBrk="1" fontAlgn="auto" latinLnBrk="0" hangingPunct="1">
              <a:lnSpc>
                <a:spcPct val="90000"/>
              </a:lnSpc>
              <a:spcBef>
                <a:spcPts val="990"/>
              </a:spcBef>
              <a:spcAft>
                <a:spcPts val="0"/>
              </a:spcAft>
              <a:buClrTx/>
              <a:buSzTx/>
              <a:buFont typeface="Arial" panose="020B0604020202020204" pitchFamily="34" charset="0"/>
              <a:buChar char="•"/>
              <a:tabLst/>
              <a:defRPr/>
            </a:pPr>
            <a:r>
              <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rPr>
              <a:t>Result:</a:t>
            </a:r>
          </a:p>
          <a:p>
            <a:pPr marL="678942" marR="0" lvl="1" indent="-226314" algn="l" defTabSz="905256" rtl="0" eaLnBrk="1" fontAlgn="auto" latinLnBrk="0" hangingPunct="1">
              <a:lnSpc>
                <a:spcPct val="90000"/>
              </a:lnSpc>
              <a:spcBef>
                <a:spcPts val="495"/>
              </a:spcBef>
              <a:spcAft>
                <a:spcPts val="0"/>
              </a:spcAft>
              <a:buClrTx/>
              <a:buSzTx/>
              <a:buFont typeface="Arial" panose="020B0604020202020204" pitchFamily="34" charset="0"/>
              <a:buChar char="•"/>
              <a:tabLst/>
              <a:defRPr/>
            </a:pPr>
            <a:r>
              <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rPr>
              <a:t>Memory footprint: 4 GB</a:t>
            </a:r>
          </a:p>
          <a:p>
            <a:pPr marL="678942" marR="0" lvl="1" indent="-226314" algn="l" defTabSz="905256" rtl="0" eaLnBrk="1" fontAlgn="auto" latinLnBrk="0" hangingPunct="1">
              <a:lnSpc>
                <a:spcPct val="90000"/>
              </a:lnSpc>
              <a:spcBef>
                <a:spcPts val="495"/>
              </a:spcBef>
              <a:spcAft>
                <a:spcPts val="0"/>
              </a:spcAft>
              <a:buClrTx/>
              <a:buSzTx/>
              <a:buFont typeface="Arial" panose="020B0604020202020204" pitchFamily="34" charset="0"/>
              <a:buChar char="•"/>
              <a:tabLst/>
              <a:defRPr/>
            </a:pPr>
            <a:r>
              <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rPr>
              <a:t>Loading time: 1153 </a:t>
            </a:r>
            <a:r>
              <a:rPr kumimoji="0" lang="en-US" sz="2376" b="0" i="0" u="none" strike="noStrike" kern="1200" cap="none" spc="0" normalizeH="0" baseline="0" noProof="0" dirty="0" err="1">
                <a:ln>
                  <a:noFill/>
                </a:ln>
                <a:solidFill>
                  <a:prstClr val="black"/>
                </a:solidFill>
                <a:effectLst/>
                <a:uLnTx/>
                <a:uFillTx/>
                <a:latin typeface="Aptos" panose="02110004020202020204"/>
                <a:ea typeface="+mn-ea"/>
                <a:cs typeface="+mn-cs"/>
              </a:rPr>
              <a:t>ms</a:t>
            </a:r>
            <a:endPar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678942" marR="0" lvl="1" indent="-226314" algn="l" defTabSz="905256" rtl="0" eaLnBrk="1" fontAlgn="auto" latinLnBrk="0" hangingPunct="1">
              <a:lnSpc>
                <a:spcPct val="90000"/>
              </a:lnSpc>
              <a:spcBef>
                <a:spcPts val="495"/>
              </a:spcBef>
              <a:spcAft>
                <a:spcPts val="0"/>
              </a:spcAft>
              <a:buClrTx/>
              <a:buSzTx/>
              <a:buFont typeface="Arial" panose="020B0604020202020204" pitchFamily="34" charset="0"/>
              <a:buChar char="•"/>
              <a:tabLst/>
              <a:defRPr/>
            </a:pPr>
            <a:r>
              <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rPr>
              <a:t>3.8 tokens/s (263.15 </a:t>
            </a:r>
            <a:r>
              <a:rPr kumimoji="0" lang="en-US" sz="2376"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US" sz="2376" b="0" i="0" u="none" strike="noStrike" kern="1200" cap="none" spc="0" normalizeH="0" baseline="0" noProof="0" dirty="0">
                <a:ln>
                  <a:noFill/>
                </a:ln>
                <a:solidFill>
                  <a:prstClr val="black"/>
                </a:solidFill>
                <a:effectLst/>
                <a:uLnTx/>
                <a:uFillTx/>
                <a:latin typeface="Aptos" panose="02110004020202020204"/>
                <a:ea typeface="+mn-ea"/>
                <a:cs typeface="+mn-cs"/>
              </a:rPr>
              <a:t> per token)</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 name="Picture 6" descr="A screenshot of a computer program&#10;&#10;Description automatically generated">
            <a:extLst>
              <a:ext uri="{FF2B5EF4-FFF2-40B4-BE49-F238E27FC236}">
                <a16:creationId xmlns:a16="http://schemas.microsoft.com/office/drawing/2014/main" id="{409862E0-7F6C-868D-5B35-BEBC7E95B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248" y="2183948"/>
            <a:ext cx="4117778" cy="3559435"/>
          </a:xfrm>
          <a:prstGeom prst="rect">
            <a:avLst/>
          </a:prstGeom>
        </p:spPr>
      </p:pic>
    </p:spTree>
    <p:extLst>
      <p:ext uri="{BB962C8B-B14F-4D97-AF65-F5344CB8AC3E}">
        <p14:creationId xmlns:p14="http://schemas.microsoft.com/office/powerpoint/2010/main" val="982870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Rectangle 1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590398-4DB2-4C7A-C801-33BC2F2C8EBB}"/>
              </a:ext>
            </a:extLst>
          </p:cNvPr>
          <p:cNvSpPr>
            <a:spLocks noGrp="1"/>
          </p:cNvSpPr>
          <p:nvPr>
            <p:ph type="title"/>
          </p:nvPr>
        </p:nvSpPr>
        <p:spPr>
          <a:xfrm>
            <a:off x="1115568" y="548640"/>
            <a:ext cx="10168128" cy="1179576"/>
          </a:xfrm>
        </p:spPr>
        <p:txBody>
          <a:bodyPr>
            <a:normAutofit/>
          </a:bodyPr>
          <a:lstStyle/>
          <a:p>
            <a:r>
              <a:rPr lang="en-US" sz="4000"/>
              <a:t>Llama.cpp on Linux PC: CPU only </a:t>
            </a:r>
          </a:p>
        </p:txBody>
      </p:sp>
      <p:sp>
        <p:nvSpPr>
          <p:cNvPr id="18" name="Rectangle 1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C4A8203B-16A0-1005-ACA5-BBE4E3F55CCF}"/>
              </a:ext>
            </a:extLst>
          </p:cNvPr>
          <p:cNvSpPr>
            <a:spLocks noGrp="1"/>
          </p:cNvSpPr>
          <p:nvPr>
            <p:ph idx="1"/>
          </p:nvPr>
        </p:nvSpPr>
        <p:spPr>
          <a:xfrm>
            <a:off x="1115568" y="2481943"/>
            <a:ext cx="10168128" cy="3695020"/>
          </a:xfrm>
        </p:spPr>
        <p:txBody>
          <a:bodyPr>
            <a:normAutofit/>
          </a:bodyPr>
          <a:lstStyle/>
          <a:p>
            <a:r>
              <a:rPr lang="en-US" dirty="0"/>
              <a:t>Maximum memory usage:  3.9 GB</a:t>
            </a:r>
          </a:p>
          <a:p>
            <a:r>
              <a:rPr lang="en-US" dirty="0"/>
              <a:t>Loading time: 253.09 </a:t>
            </a:r>
            <a:r>
              <a:rPr lang="en-US" dirty="0" err="1"/>
              <a:t>ms</a:t>
            </a:r>
            <a:endParaRPr lang="en-US" dirty="0"/>
          </a:p>
          <a:p>
            <a:r>
              <a:rPr lang="en-US" dirty="0"/>
              <a:t>9.8 tokens/s (111.21ms per token)</a:t>
            </a:r>
          </a:p>
        </p:txBody>
      </p:sp>
    </p:spTree>
    <p:extLst>
      <p:ext uri="{BB962C8B-B14F-4D97-AF65-F5344CB8AC3E}">
        <p14:creationId xmlns:p14="http://schemas.microsoft.com/office/powerpoint/2010/main" val="2892265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7F2508-2D28-ABAE-ECF9-3FD8EB242237}"/>
              </a:ext>
            </a:extLst>
          </p:cNvPr>
          <p:cNvSpPr>
            <a:spLocks noGrp="1"/>
          </p:cNvSpPr>
          <p:nvPr>
            <p:ph type="title"/>
          </p:nvPr>
        </p:nvSpPr>
        <p:spPr>
          <a:xfrm>
            <a:off x="1115568" y="548640"/>
            <a:ext cx="10168128" cy="1179576"/>
          </a:xfrm>
        </p:spPr>
        <p:txBody>
          <a:bodyPr>
            <a:normAutofit/>
          </a:bodyPr>
          <a:lstStyle/>
          <a:p>
            <a:r>
              <a:rPr lang="en-US" sz="4000"/>
              <a:t>Llama.cpp with GPU (CUDA)</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F35C95-E733-89C3-0E51-D0EA98A7E3D8}"/>
              </a:ext>
            </a:extLst>
          </p:cNvPr>
          <p:cNvSpPr>
            <a:spLocks noGrp="1"/>
          </p:cNvSpPr>
          <p:nvPr>
            <p:ph idx="1"/>
          </p:nvPr>
        </p:nvSpPr>
        <p:spPr>
          <a:xfrm>
            <a:off x="1115568" y="2481943"/>
            <a:ext cx="10168128" cy="3695020"/>
          </a:xfrm>
        </p:spPr>
        <p:txBody>
          <a:bodyPr>
            <a:normAutofit/>
          </a:bodyPr>
          <a:lstStyle/>
          <a:p>
            <a:r>
              <a:rPr lang="en-US" dirty="0"/>
              <a:t>6.6 GB VRAM + 6.6 GB RAM</a:t>
            </a:r>
          </a:p>
          <a:p>
            <a:r>
              <a:rPr lang="en-US" dirty="0"/>
              <a:t>Loading time: 958 </a:t>
            </a:r>
            <a:r>
              <a:rPr lang="en-US" dirty="0" err="1"/>
              <a:t>ms</a:t>
            </a:r>
            <a:endParaRPr lang="en-US" dirty="0"/>
          </a:p>
          <a:p>
            <a:r>
              <a:rPr lang="en-US" dirty="0"/>
              <a:t>51.46 tokens/s (19.43 </a:t>
            </a:r>
            <a:r>
              <a:rPr lang="en-US" dirty="0" err="1"/>
              <a:t>ms</a:t>
            </a:r>
            <a:r>
              <a:rPr lang="en-US" dirty="0"/>
              <a:t> per token)</a:t>
            </a:r>
          </a:p>
          <a:p>
            <a:pPr lvl="1"/>
            <a:r>
              <a:rPr lang="en-US" sz="2800" b="1" dirty="0"/>
              <a:t>Much faster than Windows PC (31 tokens/s)</a:t>
            </a:r>
          </a:p>
        </p:txBody>
      </p:sp>
    </p:spTree>
    <p:extLst>
      <p:ext uri="{BB962C8B-B14F-4D97-AF65-F5344CB8AC3E}">
        <p14:creationId xmlns:p14="http://schemas.microsoft.com/office/powerpoint/2010/main" val="2391043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183B9-46BD-C216-12F5-FEF1EB7A7C60}"/>
              </a:ext>
            </a:extLst>
          </p:cNvPr>
          <p:cNvSpPr>
            <a:spLocks noGrp="1"/>
          </p:cNvSpPr>
          <p:nvPr>
            <p:ph type="title"/>
          </p:nvPr>
        </p:nvSpPr>
        <p:spPr>
          <a:xfrm>
            <a:off x="1115568" y="548640"/>
            <a:ext cx="10168128" cy="1179576"/>
          </a:xfrm>
        </p:spPr>
        <p:txBody>
          <a:bodyPr>
            <a:normAutofit/>
          </a:bodyPr>
          <a:lstStyle/>
          <a:p>
            <a:r>
              <a:rPr lang="en-US" altLang="zh-CN" sz="4000" dirty="0"/>
              <a:t>Llama.cpp Speculative Sampling Spec</a:t>
            </a:r>
            <a:endParaRPr lang="en-US" sz="4000"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78B526-5836-E0EC-A42D-AE6A76149C7E}"/>
              </a:ext>
            </a:extLst>
          </p:cNvPr>
          <p:cNvSpPr>
            <a:spLocks noGrp="1"/>
          </p:cNvSpPr>
          <p:nvPr>
            <p:ph idx="1"/>
          </p:nvPr>
        </p:nvSpPr>
        <p:spPr>
          <a:xfrm>
            <a:off x="1115568" y="2481943"/>
            <a:ext cx="10168128" cy="3695020"/>
          </a:xfrm>
        </p:spPr>
        <p:txBody>
          <a:bodyPr>
            <a:normAutofit/>
          </a:bodyPr>
          <a:lstStyle/>
          <a:p>
            <a:r>
              <a:rPr lang="en-US" dirty="0"/>
              <a:t>64 Cores CPU</a:t>
            </a:r>
          </a:p>
          <a:p>
            <a:r>
              <a:rPr lang="en-US" dirty="0"/>
              <a:t>Single A6000 Graphic Card (48 GB VRAM)</a:t>
            </a:r>
          </a:p>
          <a:p>
            <a:r>
              <a:rPr lang="en-US" dirty="0"/>
              <a:t>Context length: 4096</a:t>
            </a:r>
          </a:p>
          <a:p>
            <a:r>
              <a:rPr lang="en-US" dirty="0"/>
              <a:t>Batch size: 16</a:t>
            </a:r>
          </a:p>
          <a:p>
            <a:r>
              <a:rPr lang="en-US" dirty="0"/>
              <a:t>Threads: 64</a:t>
            </a:r>
          </a:p>
          <a:p>
            <a:r>
              <a:rPr lang="en-US" dirty="0"/>
              <a:t>27/51 layers are offloaded in GPU</a:t>
            </a:r>
          </a:p>
          <a:p>
            <a:r>
              <a:rPr lang="en-US" dirty="0"/>
              <a:t>K: from 1 to 16</a:t>
            </a:r>
          </a:p>
        </p:txBody>
      </p:sp>
    </p:spTree>
    <p:extLst>
      <p:ext uri="{BB962C8B-B14F-4D97-AF65-F5344CB8AC3E}">
        <p14:creationId xmlns:p14="http://schemas.microsoft.com/office/powerpoint/2010/main" val="17679298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0BFFCA-D04D-0FC7-3ED5-651246E1EAB7}"/>
              </a:ext>
            </a:extLst>
          </p:cNvPr>
          <p:cNvSpPr>
            <a:spLocks noGrp="1"/>
          </p:cNvSpPr>
          <p:nvPr>
            <p:ph type="title"/>
          </p:nvPr>
        </p:nvSpPr>
        <p:spPr>
          <a:xfrm>
            <a:off x="1115568" y="548640"/>
            <a:ext cx="10168128" cy="1179576"/>
          </a:xfrm>
        </p:spPr>
        <p:txBody>
          <a:bodyPr>
            <a:normAutofit/>
          </a:bodyPr>
          <a:lstStyle/>
          <a:p>
            <a:r>
              <a:rPr lang="en-US" sz="4000" dirty="0"/>
              <a:t>Model and Sample Setup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CBFA57-3EE2-9FEF-A4DD-8DCE4C13237E}"/>
              </a:ext>
            </a:extLst>
          </p:cNvPr>
          <p:cNvSpPr>
            <a:spLocks noGrp="1"/>
          </p:cNvSpPr>
          <p:nvPr>
            <p:ph idx="1"/>
          </p:nvPr>
        </p:nvSpPr>
        <p:spPr>
          <a:xfrm>
            <a:off x="1115568" y="2481943"/>
            <a:ext cx="10168128" cy="3695020"/>
          </a:xfrm>
        </p:spPr>
        <p:txBody>
          <a:bodyPr>
            <a:normAutofit/>
          </a:bodyPr>
          <a:lstStyle/>
          <a:p>
            <a:r>
              <a:rPr lang="en-US" dirty="0"/>
              <a:t>Target model: Code Llama 34B Fp-16</a:t>
            </a:r>
          </a:p>
          <a:p>
            <a:r>
              <a:rPr lang="en-US" dirty="0"/>
              <a:t>Draft model: Code Llama 7B Int 4</a:t>
            </a:r>
          </a:p>
          <a:p>
            <a:r>
              <a:rPr lang="en-US" dirty="0"/>
              <a:t>Sample question: AVL tree insertion implementation in python (with comments)</a:t>
            </a:r>
          </a:p>
        </p:txBody>
      </p:sp>
    </p:spTree>
    <p:extLst>
      <p:ext uri="{BB962C8B-B14F-4D97-AF65-F5344CB8AC3E}">
        <p14:creationId xmlns:p14="http://schemas.microsoft.com/office/powerpoint/2010/main" val="15232991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A27BAE-0A3B-03A3-DCF6-5D9BECD9DEC9}"/>
              </a:ext>
            </a:extLst>
          </p:cNvPr>
          <p:cNvSpPr>
            <a:spLocks noGrp="1"/>
          </p:cNvSpPr>
          <p:nvPr>
            <p:ph type="title"/>
          </p:nvPr>
        </p:nvSpPr>
        <p:spPr>
          <a:xfrm>
            <a:off x="1115568" y="548640"/>
            <a:ext cx="10168128" cy="1179576"/>
          </a:xfrm>
        </p:spPr>
        <p:txBody>
          <a:bodyPr>
            <a:normAutofit/>
          </a:bodyPr>
          <a:lstStyle/>
          <a:p>
            <a:r>
              <a:rPr lang="en-US" sz="4000" dirty="0"/>
              <a:t>Llama.cpp without Speculative Sampling</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FF181A-52E5-1080-F518-8AF3CB01010A}"/>
              </a:ext>
            </a:extLst>
          </p:cNvPr>
          <p:cNvSpPr>
            <a:spLocks noGrp="1"/>
          </p:cNvSpPr>
          <p:nvPr>
            <p:ph idx="1"/>
          </p:nvPr>
        </p:nvSpPr>
        <p:spPr>
          <a:xfrm>
            <a:off x="1115568" y="2481943"/>
            <a:ext cx="10168128" cy="3695020"/>
          </a:xfrm>
        </p:spPr>
        <p:txBody>
          <a:bodyPr>
            <a:normAutofit/>
          </a:bodyPr>
          <a:lstStyle/>
          <a:p>
            <a:r>
              <a:rPr lang="en-US" dirty="0"/>
              <a:t>Maximum memory footprint: 42 GB VRAM + 63.9 GB RAM (not necessary)</a:t>
            </a:r>
          </a:p>
          <a:p>
            <a:r>
              <a:rPr lang="en-US" dirty="0"/>
              <a:t>Load time: 6373.82 </a:t>
            </a:r>
            <a:r>
              <a:rPr lang="en-US" dirty="0" err="1"/>
              <a:t>ms</a:t>
            </a:r>
            <a:endParaRPr lang="en-US" dirty="0"/>
          </a:p>
          <a:p>
            <a:r>
              <a:rPr lang="en-US" dirty="0"/>
              <a:t>3.42 tokens / s (255.09 </a:t>
            </a:r>
            <a:r>
              <a:rPr lang="en-US" dirty="0" err="1"/>
              <a:t>ms</a:t>
            </a:r>
            <a:r>
              <a:rPr lang="en-US" dirty="0"/>
              <a:t> per token)</a:t>
            </a:r>
          </a:p>
        </p:txBody>
      </p:sp>
    </p:spTree>
    <p:extLst>
      <p:ext uri="{BB962C8B-B14F-4D97-AF65-F5344CB8AC3E}">
        <p14:creationId xmlns:p14="http://schemas.microsoft.com/office/powerpoint/2010/main" val="374512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D6C072-8FEB-3B85-C675-3C21073944F5}"/>
              </a:ext>
            </a:extLst>
          </p:cNvPr>
          <p:cNvSpPr>
            <a:spLocks noGrp="1"/>
          </p:cNvSpPr>
          <p:nvPr>
            <p:ph type="title"/>
          </p:nvPr>
        </p:nvSpPr>
        <p:spPr>
          <a:xfrm>
            <a:off x="1046746" y="586822"/>
            <a:ext cx="3560252" cy="1645920"/>
          </a:xfrm>
        </p:spPr>
        <p:txBody>
          <a:bodyPr>
            <a:normAutofit/>
          </a:bodyPr>
          <a:lstStyle/>
          <a:p>
            <a:r>
              <a:rPr lang="en-US" sz="3200" dirty="0" err="1"/>
              <a:t>LoRA</a:t>
            </a:r>
            <a:r>
              <a:rPr lang="en-US" sz="3200" dirty="0"/>
              <a:t> Applications and Issues (On week 2)</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561650F-C1B9-399C-D3AA-955A3FE54DDC}"/>
              </a:ext>
            </a:extLst>
          </p:cNvPr>
          <p:cNvSpPr>
            <a:spLocks noGrp="1"/>
          </p:cNvSpPr>
          <p:nvPr>
            <p:ph idx="1"/>
          </p:nvPr>
        </p:nvSpPr>
        <p:spPr>
          <a:xfrm>
            <a:off x="5351164" y="586822"/>
            <a:ext cx="6002636" cy="1645920"/>
          </a:xfrm>
        </p:spPr>
        <p:txBody>
          <a:bodyPr anchor="ctr">
            <a:normAutofit fontScale="85000" lnSpcReduction="10000"/>
          </a:bodyPr>
          <a:lstStyle/>
          <a:p>
            <a:r>
              <a:rPr lang="en-US" sz="1900" dirty="0"/>
              <a:t>Using </a:t>
            </a:r>
            <a:r>
              <a:rPr lang="en-US" sz="1900" dirty="0" err="1"/>
              <a:t>LoRA</a:t>
            </a:r>
            <a:r>
              <a:rPr lang="en-US" sz="1900" dirty="0"/>
              <a:t> to fine-tune ChatGLM-6B</a:t>
            </a:r>
          </a:p>
          <a:p>
            <a:r>
              <a:rPr lang="en-US" sz="1900" dirty="0"/>
              <a:t>Issues:</a:t>
            </a:r>
          </a:p>
          <a:p>
            <a:pPr lvl="1"/>
            <a:r>
              <a:rPr lang="en-US" sz="1900" dirty="0"/>
              <a:t>GPU usage (solved by using Hugging Face’s Accelerate)</a:t>
            </a:r>
          </a:p>
          <a:p>
            <a:pPr lvl="1"/>
            <a:r>
              <a:rPr lang="en-US" sz="1900" dirty="0"/>
              <a:t>Prompting (not solved yet)</a:t>
            </a:r>
          </a:p>
          <a:p>
            <a:pPr marL="0" indent="0">
              <a:buNone/>
            </a:pPr>
            <a:endParaRPr lang="en-US" sz="1100" dirty="0"/>
          </a:p>
          <a:p>
            <a:pPr marL="0" indent="0">
              <a:buNone/>
            </a:pPr>
            <a:r>
              <a:rPr lang="en-US" sz="1100" dirty="0"/>
              <a:t> </a:t>
            </a:r>
          </a:p>
        </p:txBody>
      </p:sp>
      <p:pic>
        <p:nvPicPr>
          <p:cNvPr id="5" name="Picture 4" descr="A screenshot of a computer&#10;&#10;Description automatically generated with low confidence">
            <a:extLst>
              <a:ext uri="{FF2B5EF4-FFF2-40B4-BE49-F238E27FC236}">
                <a16:creationId xmlns:a16="http://schemas.microsoft.com/office/drawing/2014/main" id="{0BF70EFE-D87F-FEA5-0D50-F5EC1CD5B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2773352"/>
            <a:ext cx="11164824" cy="3405271"/>
          </a:xfrm>
          <a:prstGeom prst="rect">
            <a:avLst/>
          </a:prstGeom>
        </p:spPr>
      </p:pic>
    </p:spTree>
    <p:extLst>
      <p:ext uri="{BB962C8B-B14F-4D97-AF65-F5344CB8AC3E}">
        <p14:creationId xmlns:p14="http://schemas.microsoft.com/office/powerpoint/2010/main" val="3789060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03C9A17-67FD-2147-7F80-05DE1BDA54FD}"/>
              </a:ext>
            </a:extLst>
          </p:cNvPr>
          <p:cNvSpPr>
            <a:spLocks noGrp="1"/>
          </p:cNvSpPr>
          <p:nvPr>
            <p:ph type="title"/>
          </p:nvPr>
        </p:nvSpPr>
        <p:spPr>
          <a:xfrm>
            <a:off x="841248" y="256032"/>
            <a:ext cx="10506456" cy="1014984"/>
          </a:xfrm>
        </p:spPr>
        <p:txBody>
          <a:bodyPr anchor="b">
            <a:normAutofit/>
          </a:bodyPr>
          <a:lstStyle/>
          <a:p>
            <a:r>
              <a:rPr lang="en-US" dirty="0"/>
              <a:t>Llama.cpp with Speculative Sampling</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hart 3">
            <a:extLst>
              <a:ext uri="{FF2B5EF4-FFF2-40B4-BE49-F238E27FC236}">
                <a16:creationId xmlns:a16="http://schemas.microsoft.com/office/drawing/2014/main" id="{BE494539-3C83-5090-38F9-F4C6B6FBC385}"/>
              </a:ext>
            </a:extLst>
          </p:cNvPr>
          <p:cNvGraphicFramePr>
            <a:graphicFrameLocks/>
          </p:cNvGraphicFramePr>
          <p:nvPr/>
        </p:nvGraphicFramePr>
        <p:xfrm>
          <a:off x="6579399" y="1749116"/>
          <a:ext cx="4768305" cy="2417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C7349CFE-89F2-A4E2-0D33-B69D3C942855}"/>
              </a:ext>
            </a:extLst>
          </p:cNvPr>
          <p:cNvGraphicFramePr>
            <a:graphicFrameLocks/>
          </p:cNvGraphicFramePr>
          <p:nvPr/>
        </p:nvGraphicFramePr>
        <p:xfrm>
          <a:off x="6579399" y="4047918"/>
          <a:ext cx="4951813" cy="277350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0DE8E870-A80C-5A23-EE58-214BF732CF9F}"/>
              </a:ext>
            </a:extLst>
          </p:cNvPr>
          <p:cNvSpPr txBox="1"/>
          <p:nvPr/>
        </p:nvSpPr>
        <p:spPr>
          <a:xfrm>
            <a:off x="570363" y="2315009"/>
            <a:ext cx="4768305" cy="2477601"/>
          </a:xfrm>
          <a:prstGeom prst="rect">
            <a:avLst/>
          </a:prstGeom>
          <a:noFill/>
        </p:spPr>
        <p:txBody>
          <a:bodyPr wrap="square" rtlCol="0">
            <a:spAutoFit/>
          </a:bodyPr>
          <a:lstStyle/>
          <a:p>
            <a:pPr marL="222885" marR="0" lvl="0" indent="-222885" algn="l" defTabSz="71323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Fastest token generation speed when K = 8</a:t>
            </a:r>
          </a:p>
          <a:p>
            <a:pPr marL="579501" marR="0" lvl="1" indent="-222885" algn="l" defTabSz="71323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5.688 tokens/s</a:t>
            </a:r>
          </a:p>
          <a:p>
            <a:pPr marL="579501" marR="0" lvl="1" indent="-222885" algn="l" defTabSz="71323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Acc rate: 74.615%</a:t>
            </a:r>
          </a:p>
          <a:p>
            <a:pPr marL="222885" marR="0" lvl="0" indent="-222885" algn="l" defTabSz="71323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1.66X</a:t>
            </a: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 speed up</a:t>
            </a:r>
            <a:endPar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1634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A27BAE-0A3B-03A3-DCF6-5D9BECD9DEC9}"/>
              </a:ext>
            </a:extLst>
          </p:cNvPr>
          <p:cNvSpPr>
            <a:spLocks noGrp="1"/>
          </p:cNvSpPr>
          <p:nvPr>
            <p:ph type="title"/>
          </p:nvPr>
        </p:nvSpPr>
        <p:spPr>
          <a:xfrm>
            <a:off x="1115568" y="548640"/>
            <a:ext cx="10168128" cy="1179576"/>
          </a:xfrm>
        </p:spPr>
        <p:txBody>
          <a:bodyPr>
            <a:normAutofit/>
          </a:bodyPr>
          <a:lstStyle/>
          <a:p>
            <a:r>
              <a:rPr lang="en-US" sz="4000" dirty="0"/>
              <a:t>MLC-LLM Android Test Spec</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FF181A-52E5-1080-F518-8AF3CB01010A}"/>
              </a:ext>
            </a:extLst>
          </p:cNvPr>
          <p:cNvSpPr>
            <a:spLocks noGrp="1"/>
          </p:cNvSpPr>
          <p:nvPr>
            <p:ph idx="1"/>
          </p:nvPr>
        </p:nvSpPr>
        <p:spPr>
          <a:xfrm>
            <a:off x="626850" y="2313010"/>
            <a:ext cx="10168128" cy="3695020"/>
          </a:xfrm>
        </p:spPr>
        <p:txBody>
          <a:bodyPr>
            <a:normAutofit/>
          </a:bodyPr>
          <a:lstStyle/>
          <a:p>
            <a:r>
              <a:rPr lang="en-US" dirty="0"/>
              <a:t>SoC: Snapdragon 8 Gen 2</a:t>
            </a:r>
          </a:p>
          <a:p>
            <a:r>
              <a:rPr lang="en-US" dirty="0"/>
              <a:t>RAM: 16 GB</a:t>
            </a:r>
          </a:p>
          <a:p>
            <a:r>
              <a:rPr lang="en-US" dirty="0"/>
              <a:t>Context length: 4096</a:t>
            </a:r>
          </a:p>
          <a:p>
            <a:r>
              <a:rPr lang="en-US" dirty="0"/>
              <a:t>Model: Llama-2-7B-Chat</a:t>
            </a:r>
          </a:p>
          <a:p>
            <a:r>
              <a:rPr lang="en-US" dirty="0"/>
              <a:t>Int 4 quantization for weights, F16 for activation</a:t>
            </a:r>
          </a:p>
          <a:p>
            <a:r>
              <a:rPr lang="en-US" dirty="0"/>
              <a:t>Multiple long conversations</a:t>
            </a:r>
          </a:p>
        </p:txBody>
      </p:sp>
    </p:spTree>
    <p:extLst>
      <p:ext uri="{BB962C8B-B14F-4D97-AF65-F5344CB8AC3E}">
        <p14:creationId xmlns:p14="http://schemas.microsoft.com/office/powerpoint/2010/main" val="41597889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A27BAE-0A3B-03A3-DCF6-5D9BECD9DEC9}"/>
              </a:ext>
            </a:extLst>
          </p:cNvPr>
          <p:cNvSpPr>
            <a:spLocks noGrp="1"/>
          </p:cNvSpPr>
          <p:nvPr>
            <p:ph type="title"/>
          </p:nvPr>
        </p:nvSpPr>
        <p:spPr>
          <a:xfrm>
            <a:off x="1115568" y="548640"/>
            <a:ext cx="10168128" cy="1179576"/>
          </a:xfrm>
        </p:spPr>
        <p:txBody>
          <a:bodyPr>
            <a:normAutofit/>
          </a:bodyPr>
          <a:lstStyle/>
          <a:p>
            <a:r>
              <a:rPr lang="en-US" sz="4000" dirty="0"/>
              <a:t>MLC-LLM Android Test Result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2D82C041-4722-3DC1-CFA0-B462C4E40A5D}"/>
              </a:ext>
            </a:extLst>
          </p:cNvPr>
          <p:cNvSpPr txBox="1">
            <a:spLocks/>
          </p:cNvSpPr>
          <p:nvPr/>
        </p:nvSpPr>
        <p:spPr>
          <a:xfrm>
            <a:off x="626850" y="2188914"/>
            <a:ext cx="10515600" cy="213760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Maximum memory usage: 4.3 GB</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Loading time: 4535 </a:t>
            </a:r>
            <a:r>
              <a:rPr kumimoji="0" lang="en-US" sz="2800" b="0" i="0" u="none" strike="noStrike" kern="1200" cap="none" spc="0" normalizeH="0" baseline="0" noProof="0" dirty="0" err="1">
                <a:ln>
                  <a:noFill/>
                </a:ln>
                <a:solidFill>
                  <a:prstClr val="black"/>
                </a:solidFill>
                <a:effectLst/>
                <a:uLnTx/>
                <a:uFillTx/>
                <a:latin typeface="Aptos" panose="02110004020202020204"/>
                <a:ea typeface="+mn-ea"/>
                <a:cs typeface="+mn-cs"/>
              </a:rPr>
              <a:t>ms</a:t>
            </a: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5.2 tokens / s (192.3 </a:t>
            </a:r>
            <a:r>
              <a:rPr kumimoji="0" lang="en-US" sz="2800" b="0" i="0" u="none" strike="noStrike" kern="1200" cap="none" spc="0" normalizeH="0" baseline="0" noProof="0" dirty="0" err="1">
                <a:ln>
                  <a:noFill/>
                </a:ln>
                <a:solidFill>
                  <a:prstClr val="black"/>
                </a:solidFill>
                <a:effectLst/>
                <a:uLnTx/>
                <a:uFillTx/>
                <a:latin typeface="Aptos" panose="02110004020202020204"/>
                <a:ea typeface="+mn-ea"/>
                <a:cs typeface="+mn-cs"/>
              </a:rPr>
              <a:t>ms</a:t>
            </a: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 per token)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CPU Utilization: 20 ~ 30%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GPU Utilization: 100% </a:t>
            </a:r>
          </a:p>
        </p:txBody>
      </p:sp>
      <p:sp>
        <p:nvSpPr>
          <p:cNvPr id="9" name="TextBox 8">
            <a:extLst>
              <a:ext uri="{FF2B5EF4-FFF2-40B4-BE49-F238E27FC236}">
                <a16:creationId xmlns:a16="http://schemas.microsoft.com/office/drawing/2014/main" id="{EB296175-3DCB-7A98-0E73-48FE9D595066}"/>
              </a:ext>
            </a:extLst>
          </p:cNvPr>
          <p:cNvSpPr txBox="1"/>
          <p:nvPr/>
        </p:nvSpPr>
        <p:spPr>
          <a:xfrm>
            <a:off x="626850" y="5227901"/>
            <a:ext cx="995311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ptos" panose="02110004020202020204"/>
                <a:ea typeface="等线" panose="02010600030101010101" pitchFamily="2" charset="-122"/>
                <a:cs typeface="+mn-cs"/>
              </a:rPr>
              <a:t>Issue: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Crash easily after few rounds of conversations</a:t>
            </a:r>
          </a:p>
        </p:txBody>
      </p:sp>
      <p:pic>
        <p:nvPicPr>
          <p:cNvPr id="13" name="Picture 12">
            <a:extLst>
              <a:ext uri="{FF2B5EF4-FFF2-40B4-BE49-F238E27FC236}">
                <a16:creationId xmlns:a16="http://schemas.microsoft.com/office/drawing/2014/main" id="{F58BE7E8-18E3-A0AD-3901-5543ACE30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50" y="4258098"/>
            <a:ext cx="7760099" cy="812842"/>
          </a:xfrm>
          <a:prstGeom prst="rect">
            <a:avLst/>
          </a:prstGeom>
        </p:spPr>
      </p:pic>
    </p:spTree>
    <p:extLst>
      <p:ext uri="{BB962C8B-B14F-4D97-AF65-F5344CB8AC3E}">
        <p14:creationId xmlns:p14="http://schemas.microsoft.com/office/powerpoint/2010/main" val="15828281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174</TotalTime>
  <Words>2931</Words>
  <Application>Microsoft Office PowerPoint</Application>
  <PresentationFormat>Widescreen</PresentationFormat>
  <Paragraphs>574</Paragraphs>
  <Slides>92</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92</vt:i4>
      </vt:variant>
    </vt:vector>
  </HeadingPairs>
  <TitlesOfParts>
    <vt:vector size="101" baseType="lpstr">
      <vt:lpstr>Aptos</vt:lpstr>
      <vt:lpstr>Aptos Display</vt:lpstr>
      <vt:lpstr>Arial</vt:lpstr>
      <vt:lpstr>Calibri</vt:lpstr>
      <vt:lpstr>Calibri Light</vt:lpstr>
      <vt:lpstr>Cambria Math</vt:lpstr>
      <vt:lpstr>Office Theme</vt:lpstr>
      <vt:lpstr>1_Office Theme</vt:lpstr>
      <vt:lpstr>2_Office Theme</vt:lpstr>
      <vt:lpstr>Intern Weekly Report Summary</vt:lpstr>
      <vt:lpstr>General goals (not all)</vt:lpstr>
      <vt:lpstr>Week 1 &amp; 2</vt:lpstr>
      <vt:lpstr>Transformer: Why not RNN?</vt:lpstr>
      <vt:lpstr>Transformer: Structure</vt:lpstr>
      <vt:lpstr>Transformer: Encoder and Decoder in Detail</vt:lpstr>
      <vt:lpstr>Transformer: Continue…</vt:lpstr>
      <vt:lpstr>LoRA (Low-Rank Adaptation)</vt:lpstr>
      <vt:lpstr>LoRA Applications and Issues (On week 2)</vt:lpstr>
      <vt:lpstr>Flash Attention (Roughly)</vt:lpstr>
      <vt:lpstr>Week 3</vt:lpstr>
      <vt:lpstr>Huggingface API Structure</vt:lpstr>
      <vt:lpstr>Setup and Tokenizer Initialization</vt:lpstr>
      <vt:lpstr>Precision and LoRA Setup</vt:lpstr>
      <vt:lpstr>Dataset Setup (cont.)</vt:lpstr>
      <vt:lpstr>Tokenization</vt:lpstr>
      <vt:lpstr>Training</vt:lpstr>
      <vt:lpstr>Issue (Week 3)</vt:lpstr>
      <vt:lpstr>Week 4</vt:lpstr>
      <vt:lpstr>Llama-Adapter</vt:lpstr>
      <vt:lpstr>P-tuning</vt:lpstr>
      <vt:lpstr>Prefix-Tuning</vt:lpstr>
      <vt:lpstr>Week 5</vt:lpstr>
      <vt:lpstr>Instruction Tuning: Paper List</vt:lpstr>
      <vt:lpstr>Instruction Tuning: FLAN</vt:lpstr>
      <vt:lpstr>FLAN: Datasets and templates </vt:lpstr>
      <vt:lpstr>FLAN: Result</vt:lpstr>
      <vt:lpstr>FLAN: Other Facts</vt:lpstr>
      <vt:lpstr>Instruction Tuning: T0</vt:lpstr>
      <vt:lpstr>T0: Result and Comparison</vt:lpstr>
      <vt:lpstr>FLAN-PaLM: Datasets and CoT</vt:lpstr>
      <vt:lpstr>FLAN-PaLM: Scaling Law</vt:lpstr>
      <vt:lpstr>FLAN-PaLM: CoT</vt:lpstr>
      <vt:lpstr>Instruction Tuning: Summary</vt:lpstr>
      <vt:lpstr>Self-Instruct</vt:lpstr>
      <vt:lpstr>Self-Instruction: Instruction Generation</vt:lpstr>
      <vt:lpstr>Self-Instruct: Classification</vt:lpstr>
      <vt:lpstr>Self-Instruct: Instance Generation</vt:lpstr>
      <vt:lpstr>Self-Instruct: Filtering</vt:lpstr>
      <vt:lpstr>Self-Instruct: Result</vt:lpstr>
      <vt:lpstr>Example for Self-instruct: Llama-13B vs. Alpaca-LoRA 13B</vt:lpstr>
      <vt:lpstr>Test sample: TruthfulQA</vt:lpstr>
      <vt:lpstr>Why it performs better?</vt:lpstr>
      <vt:lpstr>Alpaca vs. Alpaca-LoRA</vt:lpstr>
      <vt:lpstr>Vicuna</vt:lpstr>
      <vt:lpstr>Week 6 &amp; 7</vt:lpstr>
      <vt:lpstr>Experiment 1 Structure</vt:lpstr>
      <vt:lpstr>Benchmarks List</vt:lpstr>
      <vt:lpstr>Experiment 1 Settings</vt:lpstr>
      <vt:lpstr>Experiment 1 Models</vt:lpstr>
      <vt:lpstr>Experiment 1 Result (without machine translation)</vt:lpstr>
      <vt:lpstr>Experiment 1 Result: Table</vt:lpstr>
      <vt:lpstr>Experiment 1 Machine Translation: Settings</vt:lpstr>
      <vt:lpstr>Machine Translation: BLEU</vt:lpstr>
      <vt:lpstr>Machine Translation: BLEU</vt:lpstr>
      <vt:lpstr>Machine Translation: Chrf</vt:lpstr>
      <vt:lpstr>Machine Translation: Chrf</vt:lpstr>
      <vt:lpstr>Machine Translation: What does it mean?</vt:lpstr>
      <vt:lpstr>Machine Translation: GPT Performance and Few-shot translation</vt:lpstr>
      <vt:lpstr>Experiment 1 Summary</vt:lpstr>
      <vt:lpstr>Week 8</vt:lpstr>
      <vt:lpstr>LoraHub: Abstract</vt:lpstr>
      <vt:lpstr>LoraHub: Methods</vt:lpstr>
      <vt:lpstr>LoraHub: Result</vt:lpstr>
      <vt:lpstr>PEFT Comparison: Overall Performance</vt:lpstr>
      <vt:lpstr>PEFT Comparison: ACC vs. Steps </vt:lpstr>
      <vt:lpstr>PEFT Comparison: Simultaneously Combination</vt:lpstr>
      <vt:lpstr>PEFT Comparison: Sequential Combination</vt:lpstr>
      <vt:lpstr>PEFT Comparison: Generalization </vt:lpstr>
      <vt:lpstr>PEFT Comparison: Power of Scale </vt:lpstr>
      <vt:lpstr>PEFT Comparison: Transferring Performance</vt:lpstr>
      <vt:lpstr>Week 9 - 11</vt:lpstr>
      <vt:lpstr>Experiment 2 Purpose</vt:lpstr>
      <vt:lpstr>PC Spec</vt:lpstr>
      <vt:lpstr>Mac Spec</vt:lpstr>
      <vt:lpstr>Android Phone Spec</vt:lpstr>
      <vt:lpstr>Llama.cpp Inference Settings</vt:lpstr>
      <vt:lpstr>Windows CPU-based Inference</vt:lpstr>
      <vt:lpstr>Windows GPU-based Inference</vt:lpstr>
      <vt:lpstr>GPU-based issues (9/1/2023)</vt:lpstr>
      <vt:lpstr>Mac Studio Inference (GPU + Metal API)</vt:lpstr>
      <vt:lpstr>Mac Studio Inference (CPU only)</vt:lpstr>
      <vt:lpstr>Android CPU-based Inference </vt:lpstr>
      <vt:lpstr>Android GPU-based Inference</vt:lpstr>
      <vt:lpstr>Llama.cpp on Linux PC: CPU only </vt:lpstr>
      <vt:lpstr>Llama.cpp with GPU (CUDA)</vt:lpstr>
      <vt:lpstr>Llama.cpp Speculative Sampling Spec</vt:lpstr>
      <vt:lpstr>Model and Sample Setup</vt:lpstr>
      <vt:lpstr>Llama.cpp without Speculative Sampling</vt:lpstr>
      <vt:lpstr>Llama.cpp with Speculative Sampling</vt:lpstr>
      <vt:lpstr>MLC-LLM Android Test Spec</vt:lpstr>
      <vt:lpstr>MLC-LLM Android Test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 Weekly Report Summary</dc:title>
  <dc:creator>Yixiao Zeng</dc:creator>
  <cp:lastModifiedBy>Yixiao Zeng</cp:lastModifiedBy>
  <cp:revision>32</cp:revision>
  <dcterms:created xsi:type="dcterms:W3CDTF">2023-09-15T09:51:43Z</dcterms:created>
  <dcterms:modified xsi:type="dcterms:W3CDTF">2023-09-18T09:52:54Z</dcterms:modified>
</cp:coreProperties>
</file>